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72" r:id="rId5"/>
    <p:sldId id="273" r:id="rId6"/>
    <p:sldId id="275" r:id="rId7"/>
    <p:sldId id="277" r:id="rId8"/>
    <p:sldId id="278" r:id="rId9"/>
    <p:sldId id="271" r:id="rId10"/>
    <p:sldId id="267" r:id="rId11"/>
    <p:sldId id="270" r:id="rId12"/>
    <p:sldId id="276" r:id="rId13"/>
    <p:sldId id="259" r:id="rId14"/>
    <p:sldId id="260" r:id="rId15"/>
    <p:sldId id="264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C06A2-02A0-4DF3-A9DB-8B3DB5CA87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BE7E0-44DC-44D1-930B-678589FBC2B1}">
      <dgm:prSet phldrT="[Text]"/>
      <dgm:spPr/>
      <dgm:t>
        <a:bodyPr/>
        <a:lstStyle/>
        <a:p>
          <a:r>
            <a:rPr lang="sr-Cyrl-RS" dirty="0" smtClean="0"/>
            <a:t>Недоследни васпитни поступци родитеља</a:t>
          </a:r>
          <a:endParaRPr lang="en-US" dirty="0"/>
        </a:p>
      </dgm:t>
    </dgm:pt>
    <dgm:pt modelId="{0A2DA960-BA13-4F8E-BB19-032DFE321614}" type="parTrans" cxnId="{8B8E802E-9259-4204-97C2-A9891D0F4CCC}">
      <dgm:prSet/>
      <dgm:spPr/>
      <dgm:t>
        <a:bodyPr/>
        <a:lstStyle/>
        <a:p>
          <a:endParaRPr lang="en-US"/>
        </a:p>
      </dgm:t>
    </dgm:pt>
    <dgm:pt modelId="{AF84532B-725B-4519-9A76-A9BA641EE264}" type="sibTrans" cxnId="{8B8E802E-9259-4204-97C2-A9891D0F4CCC}">
      <dgm:prSet/>
      <dgm:spPr/>
      <dgm:t>
        <a:bodyPr/>
        <a:lstStyle/>
        <a:p>
          <a:endParaRPr lang="en-US"/>
        </a:p>
      </dgm:t>
    </dgm:pt>
    <dgm:pt modelId="{AA74111D-8C8C-4F3B-B76C-B7103054B9CC}">
      <dgm:prSet phldrT="[Text]"/>
      <dgm:spPr/>
      <dgm:t>
        <a:bodyPr/>
        <a:lstStyle/>
        <a:p>
          <a:r>
            <a:rPr lang="sr-Cyrl-RS" dirty="0" smtClean="0"/>
            <a:t>Проблеми у дечијем понашању</a:t>
          </a:r>
          <a:endParaRPr lang="en-US" dirty="0"/>
        </a:p>
      </dgm:t>
    </dgm:pt>
    <dgm:pt modelId="{03A80827-276A-40A2-AE2E-6742B8F2D3B3}" type="parTrans" cxnId="{F3452B92-FD4F-4A20-BAD0-894DA57D8A74}">
      <dgm:prSet/>
      <dgm:spPr/>
      <dgm:t>
        <a:bodyPr/>
        <a:lstStyle/>
        <a:p>
          <a:endParaRPr lang="en-US"/>
        </a:p>
      </dgm:t>
    </dgm:pt>
    <dgm:pt modelId="{A437B30A-AB6A-4E79-8DC9-6B9152FCCDB0}" type="sibTrans" cxnId="{F3452B92-FD4F-4A20-BAD0-894DA57D8A74}">
      <dgm:prSet/>
      <dgm:spPr/>
      <dgm:t>
        <a:bodyPr/>
        <a:lstStyle/>
        <a:p>
          <a:endParaRPr lang="en-US"/>
        </a:p>
      </dgm:t>
    </dgm:pt>
    <dgm:pt modelId="{CDB672A4-26C7-46E4-9229-31F1DDCC9839}">
      <dgm:prSet phldrT="[Text]"/>
      <dgm:spPr/>
      <dgm:t>
        <a:bodyPr/>
        <a:lstStyle/>
        <a:p>
          <a:r>
            <a:rPr lang="sr-Cyrl-RS" dirty="0" smtClean="0"/>
            <a:t>Одбаченост од стране просоцијалних вршњака или школски неуспех..</a:t>
          </a:r>
          <a:endParaRPr lang="en-US" dirty="0"/>
        </a:p>
      </dgm:t>
    </dgm:pt>
    <dgm:pt modelId="{0C5BA59D-53F3-4CBE-889C-04059625A6D0}" type="parTrans" cxnId="{2A2E5402-5413-48A5-B20B-F61750175ED9}">
      <dgm:prSet/>
      <dgm:spPr/>
      <dgm:t>
        <a:bodyPr/>
        <a:lstStyle/>
        <a:p>
          <a:endParaRPr lang="en-US"/>
        </a:p>
      </dgm:t>
    </dgm:pt>
    <dgm:pt modelId="{9E2031B5-0703-4918-B846-46C79161D7FE}" type="sibTrans" cxnId="{2A2E5402-5413-48A5-B20B-F61750175ED9}">
      <dgm:prSet/>
      <dgm:spPr/>
      <dgm:t>
        <a:bodyPr/>
        <a:lstStyle/>
        <a:p>
          <a:endParaRPr lang="en-US"/>
        </a:p>
      </dgm:t>
    </dgm:pt>
    <dgm:pt modelId="{6F333235-F1C5-4CCA-9D39-0CCF76A38345}">
      <dgm:prSet phldrT="[Text]"/>
      <dgm:spPr/>
      <dgm:t>
        <a:bodyPr/>
        <a:lstStyle/>
        <a:p>
          <a:r>
            <a:rPr lang="sr-Cyrl-RS" dirty="0" smtClean="0"/>
            <a:t>Прикључивање девијантним вршњачким групама</a:t>
          </a:r>
          <a:endParaRPr lang="en-US" dirty="0"/>
        </a:p>
      </dgm:t>
    </dgm:pt>
    <dgm:pt modelId="{BFEC366A-F2A2-4BF7-A2F7-6A5F47FB0ECB}" type="parTrans" cxnId="{C0E0B714-9829-4599-ABDF-3DB34C3E4D51}">
      <dgm:prSet/>
      <dgm:spPr/>
      <dgm:t>
        <a:bodyPr/>
        <a:lstStyle/>
        <a:p>
          <a:endParaRPr lang="en-US"/>
        </a:p>
      </dgm:t>
    </dgm:pt>
    <dgm:pt modelId="{7CB5E4BB-0AC9-4C16-84E3-2B4464372CDB}" type="sibTrans" cxnId="{C0E0B714-9829-4599-ABDF-3DB34C3E4D51}">
      <dgm:prSet/>
      <dgm:spPr/>
      <dgm:t>
        <a:bodyPr/>
        <a:lstStyle/>
        <a:p>
          <a:endParaRPr lang="en-US"/>
        </a:p>
      </dgm:t>
    </dgm:pt>
    <dgm:pt modelId="{5B82ECE7-BA6D-4C41-B9CA-822C65CA3156}">
      <dgm:prSet phldrT="[Text]"/>
      <dgm:spPr/>
      <dgm:t>
        <a:bodyPr/>
        <a:lstStyle/>
        <a:p>
          <a:r>
            <a:rPr lang="sr-Cyrl-RS" dirty="0" smtClean="0"/>
            <a:t>Деликвентно понашање</a:t>
          </a:r>
          <a:endParaRPr lang="en-US" dirty="0"/>
        </a:p>
      </dgm:t>
    </dgm:pt>
    <dgm:pt modelId="{47DCD673-F180-436D-9DE0-2B99DAA356F0}" type="parTrans" cxnId="{D36D12D1-C963-40FE-BA2D-15583905321D}">
      <dgm:prSet/>
      <dgm:spPr/>
      <dgm:t>
        <a:bodyPr/>
        <a:lstStyle/>
        <a:p>
          <a:endParaRPr lang="en-US"/>
        </a:p>
      </dgm:t>
    </dgm:pt>
    <dgm:pt modelId="{A1AA2338-8ECF-4371-9257-9B45B06E3934}" type="sibTrans" cxnId="{D36D12D1-C963-40FE-BA2D-15583905321D}">
      <dgm:prSet/>
      <dgm:spPr/>
      <dgm:t>
        <a:bodyPr/>
        <a:lstStyle/>
        <a:p>
          <a:endParaRPr lang="en-US"/>
        </a:p>
      </dgm:t>
    </dgm:pt>
    <dgm:pt modelId="{228CB99B-C47E-40C1-A009-B48578F38602}" type="pres">
      <dgm:prSet presAssocID="{377C06A2-02A0-4DF3-A9DB-8B3DB5CA87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1C430D-F8AB-4906-99A8-E74C4284AE61}" type="pres">
      <dgm:prSet presAssocID="{0A9BE7E0-44DC-44D1-930B-678589FBC2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96AB9-BC50-466B-893F-AB542CD7FCB0}" type="pres">
      <dgm:prSet presAssocID="{AF84532B-725B-4519-9A76-A9BA641EE26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3448C6A-CC95-46FA-93D9-D1BFEBA3CF25}" type="pres">
      <dgm:prSet presAssocID="{AF84532B-725B-4519-9A76-A9BA641EE26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36AFFF8-60A6-4F5B-8A20-226EF837D7D4}" type="pres">
      <dgm:prSet presAssocID="{AA74111D-8C8C-4F3B-B76C-B7103054B9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6E880-FB28-427A-A2C6-B84989F2133D}" type="pres">
      <dgm:prSet presAssocID="{A437B30A-AB6A-4E79-8DC9-6B9152FCCD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071E3B-340E-4C84-8E78-8CB01CFC3F9B}" type="pres">
      <dgm:prSet presAssocID="{A437B30A-AB6A-4E79-8DC9-6B9152FCCD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5A0A409-298E-4511-B7B4-B75758A252AD}" type="pres">
      <dgm:prSet presAssocID="{CDB672A4-26C7-46E4-9229-31F1DDCC98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8998E-E979-4356-80FB-4720BDDD3D46}" type="pres">
      <dgm:prSet presAssocID="{9E2031B5-0703-4918-B846-46C79161D7F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D8AE207-DB66-4A11-A441-2F765441D6A4}" type="pres">
      <dgm:prSet presAssocID="{9E2031B5-0703-4918-B846-46C79161D7F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47B9BB1-6325-4AA8-B2CB-90C9D7F85FDC}" type="pres">
      <dgm:prSet presAssocID="{6F333235-F1C5-4CCA-9D39-0CCF76A3834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2221-2CA5-4E40-B659-82CA25333DE3}" type="pres">
      <dgm:prSet presAssocID="{7CB5E4BB-0AC9-4C16-84E3-2B4464372CD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8076A2A-9EFC-41B1-A533-1DFEDBE5540D}" type="pres">
      <dgm:prSet presAssocID="{7CB5E4BB-0AC9-4C16-84E3-2B4464372CD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4855F9A-0840-49DA-9F17-02AD8C0E23C2}" type="pres">
      <dgm:prSet presAssocID="{5B82ECE7-BA6D-4C41-B9CA-822C65CA31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2D1A7-C29C-4EE4-867F-E924FC0594FC}" type="presOf" srcId="{A437B30A-AB6A-4E79-8DC9-6B9152FCCDB0}" destId="{4B071E3B-340E-4C84-8E78-8CB01CFC3F9B}" srcOrd="1" destOrd="0" presId="urn:microsoft.com/office/officeart/2005/8/layout/process1"/>
    <dgm:cxn modelId="{E1775AEC-7445-4F7C-8C02-3205144ADE0A}" type="presOf" srcId="{AA74111D-8C8C-4F3B-B76C-B7103054B9CC}" destId="{C36AFFF8-60A6-4F5B-8A20-226EF837D7D4}" srcOrd="0" destOrd="0" presId="urn:microsoft.com/office/officeart/2005/8/layout/process1"/>
    <dgm:cxn modelId="{D36D12D1-C963-40FE-BA2D-15583905321D}" srcId="{377C06A2-02A0-4DF3-A9DB-8B3DB5CA8736}" destId="{5B82ECE7-BA6D-4C41-B9CA-822C65CA3156}" srcOrd="4" destOrd="0" parTransId="{47DCD673-F180-436D-9DE0-2B99DAA356F0}" sibTransId="{A1AA2338-8ECF-4371-9257-9B45B06E3934}"/>
    <dgm:cxn modelId="{571E71E1-7D2A-4173-BF4C-52B04DF3BD0C}" type="presOf" srcId="{7CB5E4BB-0AC9-4C16-84E3-2B4464372CDB}" destId="{A8076A2A-9EFC-41B1-A533-1DFEDBE5540D}" srcOrd="1" destOrd="0" presId="urn:microsoft.com/office/officeart/2005/8/layout/process1"/>
    <dgm:cxn modelId="{8B8E802E-9259-4204-97C2-A9891D0F4CCC}" srcId="{377C06A2-02A0-4DF3-A9DB-8B3DB5CA8736}" destId="{0A9BE7E0-44DC-44D1-930B-678589FBC2B1}" srcOrd="0" destOrd="0" parTransId="{0A2DA960-BA13-4F8E-BB19-032DFE321614}" sibTransId="{AF84532B-725B-4519-9A76-A9BA641EE264}"/>
    <dgm:cxn modelId="{58A61522-45CE-4AC1-BB02-1B135CE50F30}" type="presOf" srcId="{0A9BE7E0-44DC-44D1-930B-678589FBC2B1}" destId="{6D1C430D-F8AB-4906-99A8-E74C4284AE61}" srcOrd="0" destOrd="0" presId="urn:microsoft.com/office/officeart/2005/8/layout/process1"/>
    <dgm:cxn modelId="{CFB7C7C4-D19D-4A9C-BA94-9BB2841BB0BF}" type="presOf" srcId="{9E2031B5-0703-4918-B846-46C79161D7FE}" destId="{33E8998E-E979-4356-80FB-4720BDDD3D46}" srcOrd="0" destOrd="0" presId="urn:microsoft.com/office/officeart/2005/8/layout/process1"/>
    <dgm:cxn modelId="{94EB3215-DB1A-4089-A488-1765C260206B}" type="presOf" srcId="{5B82ECE7-BA6D-4C41-B9CA-822C65CA3156}" destId="{E4855F9A-0840-49DA-9F17-02AD8C0E23C2}" srcOrd="0" destOrd="0" presId="urn:microsoft.com/office/officeart/2005/8/layout/process1"/>
    <dgm:cxn modelId="{2A2E5402-5413-48A5-B20B-F61750175ED9}" srcId="{377C06A2-02A0-4DF3-A9DB-8B3DB5CA8736}" destId="{CDB672A4-26C7-46E4-9229-31F1DDCC9839}" srcOrd="2" destOrd="0" parTransId="{0C5BA59D-53F3-4CBE-889C-04059625A6D0}" sibTransId="{9E2031B5-0703-4918-B846-46C79161D7FE}"/>
    <dgm:cxn modelId="{D96B620E-BB3D-43BC-8C1F-F14151992617}" type="presOf" srcId="{6F333235-F1C5-4CCA-9D39-0CCF76A38345}" destId="{747B9BB1-6325-4AA8-B2CB-90C9D7F85FDC}" srcOrd="0" destOrd="0" presId="urn:microsoft.com/office/officeart/2005/8/layout/process1"/>
    <dgm:cxn modelId="{CD71FBA4-79B1-4EAE-B82B-6053B85A9DFE}" type="presOf" srcId="{9E2031B5-0703-4918-B846-46C79161D7FE}" destId="{7D8AE207-DB66-4A11-A441-2F765441D6A4}" srcOrd="1" destOrd="0" presId="urn:microsoft.com/office/officeart/2005/8/layout/process1"/>
    <dgm:cxn modelId="{F3452B92-FD4F-4A20-BAD0-894DA57D8A74}" srcId="{377C06A2-02A0-4DF3-A9DB-8B3DB5CA8736}" destId="{AA74111D-8C8C-4F3B-B76C-B7103054B9CC}" srcOrd="1" destOrd="0" parTransId="{03A80827-276A-40A2-AE2E-6742B8F2D3B3}" sibTransId="{A437B30A-AB6A-4E79-8DC9-6B9152FCCDB0}"/>
    <dgm:cxn modelId="{D69E6602-9819-45EB-86A7-E8740C8EE19B}" type="presOf" srcId="{AF84532B-725B-4519-9A76-A9BA641EE264}" destId="{33448C6A-CC95-46FA-93D9-D1BFEBA3CF25}" srcOrd="1" destOrd="0" presId="urn:microsoft.com/office/officeart/2005/8/layout/process1"/>
    <dgm:cxn modelId="{C0E0B714-9829-4599-ABDF-3DB34C3E4D51}" srcId="{377C06A2-02A0-4DF3-A9DB-8B3DB5CA8736}" destId="{6F333235-F1C5-4CCA-9D39-0CCF76A38345}" srcOrd="3" destOrd="0" parTransId="{BFEC366A-F2A2-4BF7-A2F7-6A5F47FB0ECB}" sibTransId="{7CB5E4BB-0AC9-4C16-84E3-2B4464372CDB}"/>
    <dgm:cxn modelId="{EBDCCB14-8BCD-48F1-8D7B-9A93263964C0}" type="presOf" srcId="{A437B30A-AB6A-4E79-8DC9-6B9152FCCDB0}" destId="{4106E880-FB28-427A-A2C6-B84989F2133D}" srcOrd="0" destOrd="0" presId="urn:microsoft.com/office/officeart/2005/8/layout/process1"/>
    <dgm:cxn modelId="{2B17C37B-0AAB-4FDF-BF60-1568421EE530}" type="presOf" srcId="{CDB672A4-26C7-46E4-9229-31F1DDCC9839}" destId="{85A0A409-298E-4511-B7B4-B75758A252AD}" srcOrd="0" destOrd="0" presId="urn:microsoft.com/office/officeart/2005/8/layout/process1"/>
    <dgm:cxn modelId="{C174B463-E9AC-4436-B2BC-1E60FC43BCB9}" type="presOf" srcId="{AF84532B-725B-4519-9A76-A9BA641EE264}" destId="{11B96AB9-BC50-466B-893F-AB542CD7FCB0}" srcOrd="0" destOrd="0" presId="urn:microsoft.com/office/officeart/2005/8/layout/process1"/>
    <dgm:cxn modelId="{4052CE64-20F4-45CF-8091-CAE77FFA4BDD}" type="presOf" srcId="{7CB5E4BB-0AC9-4C16-84E3-2B4464372CDB}" destId="{40F12221-2CA5-4E40-B659-82CA25333DE3}" srcOrd="0" destOrd="0" presId="urn:microsoft.com/office/officeart/2005/8/layout/process1"/>
    <dgm:cxn modelId="{075176ED-DD22-42F3-8DA8-898D4B12B332}" type="presOf" srcId="{377C06A2-02A0-4DF3-A9DB-8B3DB5CA8736}" destId="{228CB99B-C47E-40C1-A009-B48578F38602}" srcOrd="0" destOrd="0" presId="urn:microsoft.com/office/officeart/2005/8/layout/process1"/>
    <dgm:cxn modelId="{A63038B1-4EBC-430C-B67F-72C5AF866B62}" type="presParOf" srcId="{228CB99B-C47E-40C1-A009-B48578F38602}" destId="{6D1C430D-F8AB-4906-99A8-E74C4284AE61}" srcOrd="0" destOrd="0" presId="urn:microsoft.com/office/officeart/2005/8/layout/process1"/>
    <dgm:cxn modelId="{7B26B245-7CA1-4059-960C-5F4E6DE4599B}" type="presParOf" srcId="{228CB99B-C47E-40C1-A009-B48578F38602}" destId="{11B96AB9-BC50-466B-893F-AB542CD7FCB0}" srcOrd="1" destOrd="0" presId="urn:microsoft.com/office/officeart/2005/8/layout/process1"/>
    <dgm:cxn modelId="{F017AAE3-A256-4494-B49A-DD7EB4F7692A}" type="presParOf" srcId="{11B96AB9-BC50-466B-893F-AB542CD7FCB0}" destId="{33448C6A-CC95-46FA-93D9-D1BFEBA3CF25}" srcOrd="0" destOrd="0" presId="urn:microsoft.com/office/officeart/2005/8/layout/process1"/>
    <dgm:cxn modelId="{4E8305D2-8AC3-44CB-9543-88CC39FF0A9F}" type="presParOf" srcId="{228CB99B-C47E-40C1-A009-B48578F38602}" destId="{C36AFFF8-60A6-4F5B-8A20-226EF837D7D4}" srcOrd="2" destOrd="0" presId="urn:microsoft.com/office/officeart/2005/8/layout/process1"/>
    <dgm:cxn modelId="{4B14D493-CE4C-4724-859B-67A58C5FE71B}" type="presParOf" srcId="{228CB99B-C47E-40C1-A009-B48578F38602}" destId="{4106E880-FB28-427A-A2C6-B84989F2133D}" srcOrd="3" destOrd="0" presId="urn:microsoft.com/office/officeart/2005/8/layout/process1"/>
    <dgm:cxn modelId="{BDC090D0-F8FD-436A-A1DB-834DE06174D2}" type="presParOf" srcId="{4106E880-FB28-427A-A2C6-B84989F2133D}" destId="{4B071E3B-340E-4C84-8E78-8CB01CFC3F9B}" srcOrd="0" destOrd="0" presId="urn:microsoft.com/office/officeart/2005/8/layout/process1"/>
    <dgm:cxn modelId="{36B33240-435B-468A-B3D7-C44421FA4431}" type="presParOf" srcId="{228CB99B-C47E-40C1-A009-B48578F38602}" destId="{85A0A409-298E-4511-B7B4-B75758A252AD}" srcOrd="4" destOrd="0" presId="urn:microsoft.com/office/officeart/2005/8/layout/process1"/>
    <dgm:cxn modelId="{B8BBA65F-DE14-49CD-B4EB-A948BD477C4A}" type="presParOf" srcId="{228CB99B-C47E-40C1-A009-B48578F38602}" destId="{33E8998E-E979-4356-80FB-4720BDDD3D46}" srcOrd="5" destOrd="0" presId="urn:microsoft.com/office/officeart/2005/8/layout/process1"/>
    <dgm:cxn modelId="{D1809DA5-A7FA-456F-B4B1-7D0CD6513821}" type="presParOf" srcId="{33E8998E-E979-4356-80FB-4720BDDD3D46}" destId="{7D8AE207-DB66-4A11-A441-2F765441D6A4}" srcOrd="0" destOrd="0" presId="urn:microsoft.com/office/officeart/2005/8/layout/process1"/>
    <dgm:cxn modelId="{9B0A93E5-E727-4286-96E4-805D07BD2905}" type="presParOf" srcId="{228CB99B-C47E-40C1-A009-B48578F38602}" destId="{747B9BB1-6325-4AA8-B2CB-90C9D7F85FDC}" srcOrd="6" destOrd="0" presId="urn:microsoft.com/office/officeart/2005/8/layout/process1"/>
    <dgm:cxn modelId="{06E55E53-741E-4338-85D2-8F2208F7040D}" type="presParOf" srcId="{228CB99B-C47E-40C1-A009-B48578F38602}" destId="{40F12221-2CA5-4E40-B659-82CA25333DE3}" srcOrd="7" destOrd="0" presId="urn:microsoft.com/office/officeart/2005/8/layout/process1"/>
    <dgm:cxn modelId="{143BFBC8-9CD1-43CB-84F5-9EC63721BEB6}" type="presParOf" srcId="{40F12221-2CA5-4E40-B659-82CA25333DE3}" destId="{A8076A2A-9EFC-41B1-A533-1DFEDBE5540D}" srcOrd="0" destOrd="0" presId="urn:microsoft.com/office/officeart/2005/8/layout/process1"/>
    <dgm:cxn modelId="{CA8C2EB6-7AD1-4A25-B952-AA2C810FF5DE}" type="presParOf" srcId="{228CB99B-C47E-40C1-A009-B48578F38602}" destId="{E4855F9A-0840-49DA-9F17-02AD8C0E23C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C430D-F8AB-4906-99A8-E74C4284AE61}">
      <dsp:nvSpPr>
        <dsp:cNvPr id="0" name=""/>
        <dsp:cNvSpPr/>
      </dsp:nvSpPr>
      <dsp:spPr>
        <a:xfrm>
          <a:off x="4946" y="1085080"/>
          <a:ext cx="1533565" cy="14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Недоследни васпитни поступци родитеља</a:t>
          </a:r>
          <a:endParaRPr lang="en-US" sz="1500" kern="1200" dirty="0"/>
        </a:p>
      </dsp:txBody>
      <dsp:txXfrm>
        <a:off x="48279" y="1128413"/>
        <a:ext cx="1446899" cy="1392835"/>
      </dsp:txXfrm>
    </dsp:sp>
    <dsp:sp modelId="{11B96AB9-BC50-466B-893F-AB542CD7FCB0}">
      <dsp:nvSpPr>
        <dsp:cNvPr id="0" name=""/>
        <dsp:cNvSpPr/>
      </dsp:nvSpPr>
      <dsp:spPr>
        <a:xfrm>
          <a:off x="1691868" y="1634668"/>
          <a:ext cx="325115" cy="38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91868" y="1710733"/>
        <a:ext cx="227581" cy="228194"/>
      </dsp:txXfrm>
    </dsp:sp>
    <dsp:sp modelId="{C36AFFF8-60A6-4F5B-8A20-226EF837D7D4}">
      <dsp:nvSpPr>
        <dsp:cNvPr id="0" name=""/>
        <dsp:cNvSpPr/>
      </dsp:nvSpPr>
      <dsp:spPr>
        <a:xfrm>
          <a:off x="2151938" y="1085080"/>
          <a:ext cx="1533565" cy="14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Проблеми у дечијем понашању</a:t>
          </a:r>
          <a:endParaRPr lang="en-US" sz="1500" kern="1200" dirty="0"/>
        </a:p>
      </dsp:txBody>
      <dsp:txXfrm>
        <a:off x="2195271" y="1128413"/>
        <a:ext cx="1446899" cy="1392835"/>
      </dsp:txXfrm>
    </dsp:sp>
    <dsp:sp modelId="{4106E880-FB28-427A-A2C6-B84989F2133D}">
      <dsp:nvSpPr>
        <dsp:cNvPr id="0" name=""/>
        <dsp:cNvSpPr/>
      </dsp:nvSpPr>
      <dsp:spPr>
        <a:xfrm>
          <a:off x="3838860" y="1634668"/>
          <a:ext cx="325115" cy="38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38860" y="1710733"/>
        <a:ext cx="227581" cy="228194"/>
      </dsp:txXfrm>
    </dsp:sp>
    <dsp:sp modelId="{85A0A409-298E-4511-B7B4-B75758A252AD}">
      <dsp:nvSpPr>
        <dsp:cNvPr id="0" name=""/>
        <dsp:cNvSpPr/>
      </dsp:nvSpPr>
      <dsp:spPr>
        <a:xfrm>
          <a:off x="4298929" y="1085080"/>
          <a:ext cx="1533565" cy="14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Одбаченост од стране просоцијалних вршњака или школски неуспех..</a:t>
          </a:r>
          <a:endParaRPr lang="en-US" sz="1500" kern="1200" dirty="0"/>
        </a:p>
      </dsp:txBody>
      <dsp:txXfrm>
        <a:off x="4342262" y="1128413"/>
        <a:ext cx="1446899" cy="1392835"/>
      </dsp:txXfrm>
    </dsp:sp>
    <dsp:sp modelId="{33E8998E-E979-4356-80FB-4720BDDD3D46}">
      <dsp:nvSpPr>
        <dsp:cNvPr id="0" name=""/>
        <dsp:cNvSpPr/>
      </dsp:nvSpPr>
      <dsp:spPr>
        <a:xfrm>
          <a:off x="5985851" y="1634668"/>
          <a:ext cx="325115" cy="38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985851" y="1710733"/>
        <a:ext cx="227581" cy="228194"/>
      </dsp:txXfrm>
    </dsp:sp>
    <dsp:sp modelId="{747B9BB1-6325-4AA8-B2CB-90C9D7F85FDC}">
      <dsp:nvSpPr>
        <dsp:cNvPr id="0" name=""/>
        <dsp:cNvSpPr/>
      </dsp:nvSpPr>
      <dsp:spPr>
        <a:xfrm>
          <a:off x="6445921" y="1085080"/>
          <a:ext cx="1533565" cy="14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Прикључивање девијантним вршњачким групама</a:t>
          </a:r>
          <a:endParaRPr lang="en-US" sz="1500" kern="1200" dirty="0"/>
        </a:p>
      </dsp:txBody>
      <dsp:txXfrm>
        <a:off x="6489254" y="1128413"/>
        <a:ext cx="1446899" cy="1392835"/>
      </dsp:txXfrm>
    </dsp:sp>
    <dsp:sp modelId="{40F12221-2CA5-4E40-B659-82CA25333DE3}">
      <dsp:nvSpPr>
        <dsp:cNvPr id="0" name=""/>
        <dsp:cNvSpPr/>
      </dsp:nvSpPr>
      <dsp:spPr>
        <a:xfrm>
          <a:off x="8132843" y="1634668"/>
          <a:ext cx="325115" cy="38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132843" y="1710733"/>
        <a:ext cx="227581" cy="228194"/>
      </dsp:txXfrm>
    </dsp:sp>
    <dsp:sp modelId="{E4855F9A-0840-49DA-9F17-02AD8C0E23C2}">
      <dsp:nvSpPr>
        <dsp:cNvPr id="0" name=""/>
        <dsp:cNvSpPr/>
      </dsp:nvSpPr>
      <dsp:spPr>
        <a:xfrm>
          <a:off x="8592912" y="1085080"/>
          <a:ext cx="1533565" cy="14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Деликвентно понашање</a:t>
          </a:r>
          <a:endParaRPr lang="en-US" sz="1500" kern="1200" dirty="0"/>
        </a:p>
      </dsp:txBody>
      <dsp:txXfrm>
        <a:off x="8636245" y="1128413"/>
        <a:ext cx="1446899" cy="139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232" y="4181302"/>
            <a:ext cx="7197726" cy="2116356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ПОЈАЧАН ВАСПИТНИ РАД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СА ЂАЦИМА КАО ПРЕДУСЛОВ ЗА ИЗРИЦАЊЕ ВАСПИТНИХ МЕРА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740" y="266007"/>
            <a:ext cx="12067309" cy="109666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b="1" dirty="0" smtClean="0"/>
              <a:t>Основна школа „старина новак“</a:t>
            </a:r>
            <a:endParaRPr lang="en-US" sz="31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3471" y="1720734"/>
            <a:ext cx="11726487" cy="15067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b="1" dirty="0" smtClean="0"/>
              <a:t>ЗИМСКО ПРИПРЕМНО САВЕТОВАЊЕ </a:t>
            </a:r>
          </a:p>
          <a:p>
            <a:pPr algn="ctr"/>
            <a:r>
              <a:rPr lang="sr-Cyrl-RS" b="1" dirty="0" smtClean="0"/>
              <a:t>ПРОСВЕТНИХ РАДНИКА 2024.</a:t>
            </a:r>
          </a:p>
          <a:p>
            <a:pPr algn="ctr"/>
            <a:r>
              <a:rPr lang="sr-Cyrl-RS" sz="3000" b="1" dirty="0" smtClean="0"/>
              <a:t>Дивчибаре 16-17.јануар 2024.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3045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ПОЈАЧАН ВАСПИТНИ РАД-одељењски старешина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51773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Cyrl-CS" sz="1600" b="1" dirty="0" smtClean="0"/>
              <a:t>ФАЗЕ ИНДИВИДУАЛНОГ РАДА ОДЕЉЕЊСКОГ СТАРЕШИНЕ СА УЧЕНИКОМ:</a:t>
            </a:r>
          </a:p>
          <a:p>
            <a:r>
              <a:rPr lang="sr-Cyrl-CS" sz="1600" dirty="0" smtClean="0"/>
              <a:t>Одељењски старешина и ученик заједнички дефинишу проблем</a:t>
            </a:r>
          </a:p>
          <a:p>
            <a:r>
              <a:rPr lang="sr-Cyrl-CS" sz="1600" dirty="0" smtClean="0"/>
              <a:t>Одељењски старешина упућује ученика које су последице за прихватљиво и неприхватљиво понашање и о потреби да сарађује са другим службама у школи и изван ње</a:t>
            </a:r>
          </a:p>
          <a:p>
            <a:r>
              <a:rPr lang="sr-Cyrl-CS" sz="1600" dirty="0" smtClean="0"/>
              <a:t>Договор одељењског старешине и ученика о исходима појачаног васпитног рада односно начинима њиховог остваривања (прављење незваничног уговора са учеником)</a:t>
            </a:r>
          </a:p>
          <a:p>
            <a:r>
              <a:rPr lang="sr-Cyrl-CS" sz="1600" dirty="0" smtClean="0"/>
              <a:t>Одељењски старешина и ученик заједнички одређују критеријуме и начин мерења напредовања, као и начин праћења тог напредовања </a:t>
            </a:r>
          </a:p>
          <a:p>
            <a:pPr lvl="0"/>
            <a:r>
              <a:rPr lang="sr-Cyrl-CS" sz="1600" dirty="0"/>
              <a:t>Договор </a:t>
            </a:r>
            <a:r>
              <a:rPr lang="sr-Cyrl-CS" sz="1600" dirty="0" smtClean="0"/>
              <a:t>о динамици и начину </a:t>
            </a:r>
            <a:r>
              <a:rPr lang="sr-Cyrl-CS" sz="1600" dirty="0"/>
              <a:t>праћења промене од стране одраслих (одељенског старешине, психолога/педагога, родитеља) и од стране </a:t>
            </a:r>
            <a:r>
              <a:rPr lang="sr-Cyrl-CS" sz="1600" dirty="0" smtClean="0"/>
              <a:t>ученика</a:t>
            </a:r>
          </a:p>
          <a:p>
            <a:r>
              <a:rPr lang="sr-Cyrl-CS" sz="1600" dirty="0" smtClean="0"/>
              <a:t>Примена последица од стране одељењског старешине и преузимање одговорности од стране ученика (похвала и подршка за позитивну промену понашања, односно васпитна или васпитно дисциплинска мера и наставак појачаног васпитног рада са учеником</a:t>
            </a:r>
          </a:p>
          <a:p>
            <a:pPr marL="0" lvl="0" indent="0">
              <a:buNone/>
            </a:pPr>
            <a:endParaRPr lang="sr-Cyrl-CS" sz="1600" dirty="0"/>
          </a:p>
        </p:txBody>
      </p:sp>
    </p:spTree>
    <p:extLst>
      <p:ext uri="{BB962C8B-B14F-4D97-AF65-F5344CB8AC3E}">
        <p14:creationId xmlns:p14="http://schemas.microsoft.com/office/powerpoint/2010/main" val="892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ПОЈАЧАН ВАСПИТНИ РАД-одељењски старешина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517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b="1" dirty="0" smtClean="0"/>
              <a:t>КАРАКТЕРИСТИКЕ НЕЗВАНИЧНОГ УГОВОРА СА УЧЕНИКОМ</a:t>
            </a:r>
            <a:endParaRPr lang="en-US" b="1" dirty="0"/>
          </a:p>
          <a:p>
            <a:pPr lvl="0"/>
            <a:r>
              <a:rPr lang="sr-Cyrl-CS" sz="2000" dirty="0" smtClean="0"/>
              <a:t>заснива </a:t>
            </a:r>
            <a:r>
              <a:rPr lang="sr-Cyrl-CS" sz="2000" dirty="0"/>
              <a:t>се на социо-психо-педагошко-</a:t>
            </a:r>
            <a:r>
              <a:rPr lang="ru-RU" sz="2000" dirty="0"/>
              <a:t>здравстеним</a:t>
            </a:r>
            <a:r>
              <a:rPr lang="sr-Cyrl-CS" sz="2000" dirty="0"/>
              <a:t> параметрима (</a:t>
            </a:r>
            <a:r>
              <a:rPr lang="ru-RU" sz="2000" dirty="0"/>
              <a:t>т</a:t>
            </a:r>
            <a:r>
              <a:rPr lang="sr-Cyrl-CS" sz="2000" dirty="0"/>
              <a:t>.</a:t>
            </a:r>
            <a:r>
              <a:rPr lang="ru-RU" sz="2000" dirty="0"/>
              <a:t>ј</a:t>
            </a:r>
            <a:r>
              <a:rPr lang="sr-Cyrl-CS" sz="2000" dirty="0"/>
              <a:t>., </a:t>
            </a:r>
            <a:r>
              <a:rPr lang="ru-RU" sz="2000" dirty="0"/>
              <a:t>формулацији</a:t>
            </a:r>
            <a:r>
              <a:rPr lang="sr-Cyrl-CS" sz="2000" dirty="0"/>
              <a:t>)</a:t>
            </a:r>
            <a:endParaRPr lang="en-US" sz="2000" dirty="0"/>
          </a:p>
          <a:p>
            <a:pPr lvl="0"/>
            <a:r>
              <a:rPr lang="sr-Cyrl-CS" sz="2000" dirty="0"/>
              <a:t>прилагођен је потребама и капацитетима детета (индивидуализација приступа)</a:t>
            </a:r>
            <a:endParaRPr lang="en-US" sz="2000" dirty="0"/>
          </a:p>
          <a:p>
            <a:pPr lvl="0"/>
            <a:r>
              <a:rPr lang="sr-Cyrl-CS" sz="2000" dirty="0"/>
              <a:t>реалан је (циљеви су остварљиви).</a:t>
            </a:r>
            <a:endParaRPr lang="en-US" sz="2000" dirty="0"/>
          </a:p>
          <a:p>
            <a:pPr lvl="0"/>
            <a:r>
              <a:rPr lang="sr-Cyrl-CS" sz="2000" dirty="0"/>
              <a:t>користи се партиципативни приступ (у изради и реализацији плана активно учествују и дете и родитељи )</a:t>
            </a:r>
            <a:endParaRPr lang="en-US" sz="2000" dirty="0"/>
          </a:p>
          <a:p>
            <a:pPr lvl="0"/>
            <a:r>
              <a:rPr lang="sr-Cyrl-CS" sz="2000" dirty="0"/>
              <a:t>акценат се ставља на дете/ученика, а не на особље школе</a:t>
            </a:r>
            <a:endParaRPr lang="en-US" sz="2000" dirty="0"/>
          </a:p>
          <a:p>
            <a:pPr lvl="0"/>
            <a:r>
              <a:rPr lang="sr-Cyrl-CS" sz="2000" dirty="0"/>
              <a:t>прави равнотежу између фактора ризика (симптоми, проблеми, тешкоће) и заштитних фактора (потенцијали, снаге и капацитети).</a:t>
            </a:r>
            <a:endParaRPr lang="en-US" sz="2000" dirty="0"/>
          </a:p>
          <a:p>
            <a:pPr lvl="0"/>
            <a:r>
              <a:rPr lang="sr-Cyrl-CS" sz="2000" dirty="0"/>
              <a:t>план је еластичан и динамичан (подложан променама, надоградњи, допуни, корекцији, у складу са тренутним потребама и стањем детета)</a:t>
            </a:r>
            <a:endParaRPr lang="en-US" sz="2000" dirty="0"/>
          </a:p>
          <a:p>
            <a:pPr lvl="0"/>
            <a:r>
              <a:rPr lang="sr-Cyrl-CS" sz="2000" dirty="0"/>
              <a:t>повезује различите области (усвајање просоцијалних вештина, унапређивање и развијање квалитетних породичних релација, образовање и здравствено стање).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4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ПОЈАЧАН ВАСПИТНИ РАД-породица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Обавезно информисање родитеља, доследност, упорност, инсистирање, развијање одговорности</a:t>
            </a:r>
          </a:p>
          <a:p>
            <a:r>
              <a:rPr lang="sr-Cyrl-RS" dirty="0" smtClean="0"/>
              <a:t>Заједничко планирање плана појачаног васпитног рада(јер родитељ најбоље познаје своје дете)</a:t>
            </a:r>
          </a:p>
          <a:p>
            <a:r>
              <a:rPr lang="sr-Cyrl-RS" dirty="0" smtClean="0"/>
              <a:t>Укључивање у образовне програме, тематске трибине, фокус групе ради размене мишљења, индивидуални разговори, групни разговори са 2-3 родитеља чија деца имају заједничке проблеме</a:t>
            </a:r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ПОЈАЧАН ВАСПИТНИ </a:t>
            </a:r>
            <a:r>
              <a:rPr lang="sr-Cyrl-RS" b="1" dirty="0" smtClean="0">
                <a:solidFill>
                  <a:srgbClr val="FFFF00"/>
                </a:solidFill>
              </a:rPr>
              <a:t>РАд- вршњаци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25" y="1187669"/>
            <a:ext cx="11004329" cy="4711003"/>
          </a:xfrm>
        </p:spPr>
        <p:txBody>
          <a:bodyPr>
            <a:normAutofit fontScale="47500" lnSpcReduction="20000"/>
          </a:bodyPr>
          <a:lstStyle/>
          <a:p>
            <a:pPr marL="0" indent="0"/>
            <a:endParaRPr lang="sr-Cyrl-RS" sz="2000" dirty="0" smtClean="0"/>
          </a:p>
          <a:p>
            <a:pPr marL="0" indent="0"/>
            <a:endParaRPr lang="sr-Cyrl-RS" sz="2000" dirty="0" smtClean="0"/>
          </a:p>
          <a:p>
            <a:pPr marL="0" indent="0"/>
            <a:endParaRPr lang="sr-Cyrl-RS" sz="2000" dirty="0" smtClean="0"/>
          </a:p>
          <a:p>
            <a:pPr marL="0" indent="0"/>
            <a:endParaRPr lang="sr-Cyrl-RS" sz="2000" dirty="0" smtClean="0"/>
          </a:p>
          <a:p>
            <a:pPr marL="0" indent="0"/>
            <a:r>
              <a:rPr lang="sr-Cyrl-RS" sz="3000" dirty="0" smtClean="0"/>
              <a:t> </a:t>
            </a:r>
            <a:r>
              <a:rPr lang="sr-Cyrl-RS" sz="4500" dirty="0" smtClean="0"/>
              <a:t>Сарадња са одељењском заједницом и стварање климе која подржава позитивну промену понашања ученика. Часови одељењског старешине</a:t>
            </a:r>
          </a:p>
          <a:p>
            <a:pPr marL="0" indent="0"/>
            <a:r>
              <a:rPr lang="sr-Cyrl-RS" sz="4500" dirty="0" smtClean="0"/>
              <a:t>Укључивање вршњака у планове појачаног васпитног рада(питати вршњаке о другу/другарици, помоћ у учењу, укључивање у ваннаставне активности, у “друштво”...)</a:t>
            </a:r>
          </a:p>
          <a:p>
            <a:pPr marL="0" indent="0"/>
            <a:r>
              <a:rPr lang="ru-RU" sz="4500" dirty="0" smtClean="0"/>
              <a:t>Позитивна дисциплина захтева пуно</a:t>
            </a:r>
            <a:r>
              <a:rPr lang="ru-RU" sz="4500" b="1" dirty="0" smtClean="0"/>
              <a:t> разговора са децом и уважавање њихове тачке гледишта. </a:t>
            </a:r>
            <a:r>
              <a:rPr lang="ru-RU" sz="4500" dirty="0" smtClean="0"/>
              <a:t>ОС </a:t>
            </a:r>
            <a:r>
              <a:rPr lang="sr-Cyrl-RS" sz="4500" dirty="0" smtClean="0"/>
              <a:t>који практикује позитивну дисциплину као приступ у васпитавњу, </a:t>
            </a:r>
            <a:r>
              <a:rPr lang="ru-RU" sz="4500" dirty="0" smtClean="0"/>
              <a:t>одуп</a:t>
            </a:r>
            <a:r>
              <a:rPr lang="sr-Cyrl-RS" sz="4500" dirty="0" smtClean="0"/>
              <a:t>и</a:t>
            </a:r>
            <a:r>
              <a:rPr lang="ru-RU" sz="4500" dirty="0" smtClean="0"/>
              <a:t>ре</a:t>
            </a:r>
            <a:r>
              <a:rPr lang="sr-Cyrl-RS" sz="4500" dirty="0" smtClean="0"/>
              <a:t> се</a:t>
            </a:r>
            <a:r>
              <a:rPr lang="ru-RU" sz="4500" dirty="0" smtClean="0"/>
              <a:t> импулсу придиковања, држања лекција или моралисања</a:t>
            </a:r>
            <a:r>
              <a:rPr lang="sr-Cyrl-RS" sz="4500" dirty="0" smtClean="0"/>
              <a:t>,</a:t>
            </a:r>
            <a:r>
              <a:rPr lang="ru-RU" sz="4500" dirty="0" smtClean="0"/>
              <a:t> слуша шта/како </a:t>
            </a:r>
            <a:r>
              <a:rPr lang="sr-Cyrl-RS" sz="4500" dirty="0" smtClean="0"/>
              <a:t>ученици </a:t>
            </a:r>
            <a:r>
              <a:rPr lang="ru-RU" sz="4500" dirty="0" smtClean="0"/>
              <a:t>говоре о себи и догађајима</a:t>
            </a:r>
            <a:r>
              <a:rPr lang="sr-Cyrl-RS" sz="4500" dirty="0" smtClean="0"/>
              <a:t>;</a:t>
            </a:r>
            <a:r>
              <a:rPr lang="ru-RU" sz="4500" dirty="0" smtClean="0"/>
              <a:t> сазнаје </a:t>
            </a:r>
            <a:r>
              <a:rPr lang="sr-Cyrl-RS" sz="4500" dirty="0" smtClean="0"/>
              <a:t>праве </a:t>
            </a:r>
            <a:r>
              <a:rPr lang="ru-RU" sz="4500" dirty="0" smtClean="0"/>
              <a:t>разлоге понашања</a:t>
            </a:r>
            <a:r>
              <a:rPr lang="sr-Cyrl-RS" sz="4500" dirty="0" smtClean="0"/>
              <a:t>; разговара са ученицима о свему, </a:t>
            </a:r>
            <a:r>
              <a:rPr lang="ru-RU" sz="4500" dirty="0" smtClean="0"/>
              <a:t> подстиче говор осећања </a:t>
            </a:r>
            <a:r>
              <a:rPr lang="sr-Cyrl-RS" sz="4500" dirty="0" smtClean="0"/>
              <a:t>и тако </a:t>
            </a:r>
            <a:r>
              <a:rPr lang="ru-RU" sz="4500" dirty="0" smtClean="0"/>
              <a:t>смањује вербалну агресивност</a:t>
            </a:r>
            <a:r>
              <a:rPr lang="sr-Cyrl-RS" sz="4500" dirty="0" smtClean="0"/>
              <a:t>; </a:t>
            </a:r>
            <a:r>
              <a:rPr lang="ru-RU" sz="4500" dirty="0" smtClean="0"/>
              <a:t>води дијалог </a:t>
            </a:r>
            <a:r>
              <a:rPr lang="sr-Cyrl-RS" sz="4500" dirty="0" smtClean="0"/>
              <a:t>јер жели да разуме</a:t>
            </a:r>
            <a:r>
              <a:rPr lang="ru-RU" sz="4500" dirty="0" smtClean="0"/>
              <a:t> да ли је </a:t>
            </a:r>
            <a:r>
              <a:rPr lang="sr-Cyrl-RS" sz="4500" dirty="0" smtClean="0"/>
              <a:t>ученик</a:t>
            </a:r>
            <a:r>
              <a:rPr lang="ru-RU" sz="4500" dirty="0" smtClean="0"/>
              <a:t> свес</a:t>
            </a:r>
            <a:r>
              <a:rPr lang="sr-Cyrl-RS" sz="4500" dirty="0" smtClean="0"/>
              <a:t>тан</a:t>
            </a:r>
            <a:r>
              <a:rPr lang="ru-RU" sz="4500" dirty="0" smtClean="0"/>
              <a:t> свог неадекватног понашања</a:t>
            </a:r>
            <a:r>
              <a:rPr lang="sr-Cyrl-RS" sz="4500" dirty="0" smtClean="0"/>
              <a:t>, последица, развија код ученика емпатију и разумевање за другачије виђење исте ситуације</a:t>
            </a:r>
            <a:r>
              <a:rPr lang="ru-RU" sz="45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3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ПОЈАЧАН</a:t>
            </a:r>
            <a:r>
              <a:rPr lang="sr-Cyrl-RS" dirty="0"/>
              <a:t> </a:t>
            </a:r>
            <a:r>
              <a:rPr lang="sr-Cyrl-RS" b="1" dirty="0">
                <a:solidFill>
                  <a:srgbClr val="FFFF00"/>
                </a:solidFill>
              </a:rPr>
              <a:t>ВАСПИТНИ РАД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38703"/>
            <a:ext cx="10928130" cy="4174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Д</a:t>
            </a:r>
            <a:r>
              <a:rPr lang="sl-SI" sz="2000" dirty="0"/>
              <a:t>исциплина треба да заштити и подржи физички, социјални</a:t>
            </a:r>
            <a:r>
              <a:rPr lang="sr-Cyrl-RS" sz="2000" dirty="0"/>
              <a:t>,</a:t>
            </a:r>
            <a:r>
              <a:rPr lang="sl-SI" sz="2000" dirty="0"/>
              <a:t> ментални и емотивни развој ученика. </a:t>
            </a:r>
            <a:endParaRPr lang="sr-Cyrl-RS" sz="2000" dirty="0" smtClean="0"/>
          </a:p>
          <a:p>
            <a:pPr marL="0" indent="0">
              <a:buNone/>
            </a:pPr>
            <a:r>
              <a:rPr lang="sl-SI" sz="2000" dirty="0" smtClean="0"/>
              <a:t>Дисциплина </a:t>
            </a:r>
            <a:r>
              <a:rPr lang="sl-SI" sz="2000" dirty="0"/>
              <a:t>је предуслов</a:t>
            </a:r>
            <a:r>
              <a:rPr lang="sr-Cyrl-RS" sz="2000" dirty="0"/>
              <a:t> за</a:t>
            </a:r>
            <a:r>
              <a:rPr lang="sl-SI" sz="2000" dirty="0"/>
              <a:t> учењ</a:t>
            </a:r>
            <a:r>
              <a:rPr lang="sr-Cyrl-RS" sz="2000" dirty="0"/>
              <a:t>е</a:t>
            </a:r>
            <a:r>
              <a:rPr lang="sl-SI" sz="2000" dirty="0"/>
              <a:t>. </a:t>
            </a:r>
            <a:r>
              <a:rPr lang="ru-RU" sz="2000" dirty="0"/>
              <a:t>Она </a:t>
            </a:r>
            <a:r>
              <a:rPr lang="sl-SI" sz="2000" dirty="0"/>
              <a:t>се</a:t>
            </a:r>
            <a:r>
              <a:rPr lang="sr-Cyrl-RS" sz="2000" dirty="0"/>
              <a:t>, такође, </a:t>
            </a:r>
            <a:r>
              <a:rPr lang="sl-SI" sz="2000" dirty="0"/>
              <a:t>учи. </a:t>
            </a:r>
            <a:r>
              <a:rPr lang="sr-Cyrl-RS" sz="2000" dirty="0" smtClean="0"/>
              <a:t>М</a:t>
            </a:r>
            <a:r>
              <a:rPr lang="sl-SI" sz="2000" dirty="0"/>
              <a:t>оже бити </a:t>
            </a:r>
            <a:r>
              <a:rPr lang="sl-SI" sz="2000" i="1" dirty="0"/>
              <a:t>наметнута</a:t>
            </a:r>
            <a:r>
              <a:rPr lang="sl-SI" sz="2000" dirty="0"/>
              <a:t> и </a:t>
            </a:r>
            <a:r>
              <a:rPr lang="sl-SI" sz="2000" i="1" dirty="0"/>
              <a:t>самодисциплина</a:t>
            </a:r>
            <a:r>
              <a:rPr lang="sl-SI" sz="2000" dirty="0" smtClean="0"/>
              <a:t>.</a:t>
            </a:r>
            <a:endParaRPr lang="sr-Cyrl-RS" sz="2000" dirty="0" smtClean="0"/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r>
              <a:rPr lang="sr-Cyrl-RS" sz="2000" dirty="0" smtClean="0"/>
              <a:t>С</a:t>
            </a:r>
            <a:r>
              <a:rPr lang="ru-RU" sz="2000" dirty="0" smtClean="0"/>
              <a:t>амопоштовање је у непосредној вези са </a:t>
            </a:r>
            <a:r>
              <a:rPr lang="ru-RU" sz="2000" b="1" dirty="0" smtClean="0"/>
              <a:t>самодисциплином</a:t>
            </a:r>
            <a:r>
              <a:rPr lang="ru-RU" sz="2000" dirty="0" smtClean="0"/>
              <a:t>, јер за  самодисциплину дете добија поштовање, прихватање и поверење од других. Тада расте и самопоштовање јер придобија афирмацију на бази свога понашања</a:t>
            </a:r>
            <a:r>
              <a:rPr lang="sr-Cyrl-RS" sz="2000" dirty="0" smtClean="0"/>
              <a:t>. </a:t>
            </a:r>
            <a:r>
              <a:rPr lang="ru-RU" sz="2000" dirty="0" smtClean="0"/>
              <a:t>Осећа се успешним, прихваћеним, уваженим.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Кажњавање</a:t>
            </a:r>
            <a:r>
              <a:rPr lang="sr-Cyrl-RS" sz="2000" dirty="0" smtClean="0"/>
              <a:t>, напротив,</a:t>
            </a:r>
            <a:r>
              <a:rPr lang="ru-RU" sz="2000" dirty="0" smtClean="0"/>
              <a:t> развија </a:t>
            </a:r>
            <a:r>
              <a:rPr lang="ru-RU" sz="2000" b="1" dirty="0" smtClean="0"/>
              <a:t>спољашњу дисциплину </a:t>
            </a:r>
            <a:r>
              <a:rPr lang="ru-RU" sz="2000" dirty="0" smtClean="0"/>
              <a:t>– деца прихватају норме из страха од ауторитета. Самопоштовање је тада ниско, јер је прихватање</a:t>
            </a:r>
            <a:r>
              <a:rPr lang="sr-Cyrl-RS" sz="2000" dirty="0" smtClean="0"/>
              <a:t> детета од стране окружења</a:t>
            </a:r>
            <a:r>
              <a:rPr lang="ru-RU" sz="2000" dirty="0" smtClean="0"/>
              <a:t> условљено (....ако будем добра....мама ће ме волети....учитељица ће ме похвалити). Дете је свесно свог страха, често се и стиди што је његово понашање условљено застрашивањем и казнама од стране ауторитета. </a:t>
            </a:r>
            <a:r>
              <a:rPr lang="sr-Cyrl-RS" sz="2000" dirty="0" smtClean="0"/>
              <a:t>Тада се о</a:t>
            </a:r>
            <a:r>
              <a:rPr lang="ru-RU" sz="2000" dirty="0" smtClean="0"/>
              <a:t>сећа  неуспешним, неприхваћеним</a:t>
            </a:r>
            <a:endParaRPr lang="sr-Cyrl-R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8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ПОЈАЧАН ВАСПИТНИ РАД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78273"/>
              </p:ext>
            </p:extLst>
          </p:nvPr>
        </p:nvGraphicFramePr>
        <p:xfrm>
          <a:off x="360608" y="1099789"/>
          <a:ext cx="11320530" cy="5526756"/>
        </p:xfrm>
        <a:graphic>
          <a:graphicData uri="http://schemas.openxmlformats.org/drawingml/2006/table">
            <a:tbl>
              <a:tblPr firstRow="1" firstCol="1" bandRow="1"/>
              <a:tblGrid>
                <a:gridCol w="6809288"/>
                <a:gridCol w="4511242"/>
              </a:tblGrid>
              <a:tr h="304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Пожељно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00" marR="61200" marT="0" marB="0">
                    <a:lnL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Непожељно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00" marR="61200" marT="0" marB="0">
                    <a:lnL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004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Дефинишите заједничк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одељенска правила  за спречавање од насиља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(укључујући и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последице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њиховог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кршења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Упозор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авајт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последице неадекватног понашања и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примените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их када је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неопходно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Објаснит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ученик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 у конкретној ситуацији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зашто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одбијате његов 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захтев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Т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ражит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помоћ и подршку у осмишљавању и </a:t>
                      </a:r>
                      <a:r>
                        <a:rPr lang="sr-Cyrl-C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ђ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ењу одељенских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вредности и правила (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колега, ментора/саветника,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педагошко - психолошке службе, директора,</a:t>
                      </a:r>
                      <a:r>
                        <a:rPr lang="sr-Cyrl-C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родитеља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орист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позитивн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крепљење/награде, похвале (према узрасту)  да  бисте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наградили труд,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очували  жељено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понашање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sr-Cyrl-C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мотивацију за позитивну промену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Искажите јасно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своја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очекивања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од ученика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 је прик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ладно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понашање,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како оно треба да изгледа, проверавајте то у важним ситуацијама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Раздвојт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ученике који се понашају  проблематично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да не подстичу један другог на негативан начин;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Подстичите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развoј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самосталности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независности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самодисциплин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 – омогућите  практиковање сва три облика понашања у одељењу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удите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дослед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 у поступцима, вредностима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уверењима на </a:t>
                      </a:r>
                      <a:r>
                        <a:rPr lang="sr-Cyrl-C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ојима заснивате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развој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ваш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 одељенске заједнице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!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Ученици желе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  вама  да нађу заштиту, смислено и вешто  вођење у одрастању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а не још једног школског  друга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Укључит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родитеље у овај процес и затражити њихову помоћ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када је потребно;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Водит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прецизне писане белешке о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карактеристичном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понашању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ваших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ученика</a:t>
                      </a:r>
                      <a:r>
                        <a:rPr lang="sr-Cyrl-C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00" marR="61200" marT="0" marB="0">
                    <a:lnL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треба вам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превише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правила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п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римењ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ујте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правила произвољно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без 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поштова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ња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индивидуалн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их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разлик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међу ученицима;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причајте превише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 моралишите и не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 ученике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т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ретира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јте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емоционалне проблеме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ваших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ученика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као пролазне појаве, решавајте их (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самостално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уз консултовање других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Немојте д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авати обећања кој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 мо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жете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реализовати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Не стварајте „миљенике“ у одељењу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будите праведни;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емојте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„прескакати“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жељно понаша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њ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 или 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кршење правила, реагујете;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г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оворит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»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 из навике или без разлога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к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ористит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sl-SI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директорову канцеларију као  полигон за дисциплиновање</a:t>
                      </a: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спутавајте самосталност ученика, већ је усмеравајте;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Не реагујте исхитрено и не примајте понашање ученика „лично“, оно није усмерено вама.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00" marR="61200" marT="0" marB="0">
                    <a:lnL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5058"/>
            <a:ext cx="10131425" cy="741870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СИМУЛАЦИЈА ПОЈАЧАНОГ ВАСПИТНОГ РАДА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6928"/>
            <a:ext cx="10131425" cy="5581291"/>
          </a:xfrm>
        </p:spPr>
        <p:txBody>
          <a:bodyPr>
            <a:normAutofit/>
          </a:bodyPr>
          <a:lstStyle/>
          <a:p>
            <a:r>
              <a:rPr lang="sr-Cyrl-RS" dirty="0" smtClean="0"/>
              <a:t>Подела улога у процесу СИМУЛАЦИЈЕ појачаног васпитног рада: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Непримерени ђак</a:t>
            </a:r>
            <a:r>
              <a:rPr lang="sr-Cyrl-RS" dirty="0" smtClean="0"/>
              <a:t>: МИЛОШ ПЕКИЋ (опис преступа: од септембра па до новембра врши сексуално узнемиравање другова из одељења које се огледа у испуштању звукова који подсећају на стењање током сексуалног чина; упражњавање невербалне комуникације тако што додирује другове („лупа прстенце“) на тај начин што приђе те преко гардеробе јако увуче средњи прст другу у задњицу; прилазећи другу са леђа и држећи га за кукове повлачи га ка свом гениталном подручју итд – </a:t>
            </a:r>
            <a:r>
              <a:rPr lang="sr-Cyrl-RS" i="1" dirty="0" smtClean="0"/>
              <a:t>цитат из једног од ЗАКЉУЧАКА о покретању васпитно-дисциплинског поступка)</a:t>
            </a:r>
            <a:endParaRPr lang="sr-Cyrl-RS" dirty="0" smtClean="0"/>
          </a:p>
          <a:p>
            <a:r>
              <a:rPr lang="sr-Cyrl-RS" dirty="0" smtClean="0">
                <a:solidFill>
                  <a:srgbClr val="FFFF00"/>
                </a:solidFill>
              </a:rPr>
              <a:t>Одељењски старешина:</a:t>
            </a:r>
            <a:r>
              <a:rPr lang="sr-Cyrl-RS" dirty="0" smtClean="0"/>
              <a:t> ВИДАК ВУЛИЋ (податке о понашању непримереног ђака добио од ПП службе)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Директор школе: </a:t>
            </a:r>
            <a:r>
              <a:rPr lang="sr-Cyrl-RS" dirty="0" smtClean="0"/>
              <a:t>СИНИША ЗЕКОВИЋ (добија захтев за појачан васпитни рад)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Стручни сарадници: </a:t>
            </a:r>
            <a:r>
              <a:rPr lang="sr-Cyrl-RS" dirty="0" smtClean="0"/>
              <a:t>СНЕЖАНА ПАВЛОВИЋ, педагог; САЊА ТОПАЛОВИЋ, психолог.</a:t>
            </a:r>
          </a:p>
          <a:p>
            <a:r>
              <a:rPr lang="sr-Cyrl-RS" smtClean="0">
                <a:solidFill>
                  <a:srgbClr val="FFFF00"/>
                </a:solidFill>
              </a:rPr>
              <a:t>Родитељи </a:t>
            </a:r>
            <a:r>
              <a:rPr lang="sr-Cyrl-RS" dirty="0" smtClean="0">
                <a:solidFill>
                  <a:srgbClr val="FFFF00"/>
                </a:solidFill>
              </a:rPr>
              <a:t>непримереног ђака: </a:t>
            </a:r>
            <a:r>
              <a:rPr lang="sr-Cyrl-RS" dirty="0" smtClean="0"/>
              <a:t>СВЕТЛАНА ЈОЦИЋ (добија позив од одељењског старешине да потпише РЕШЕЊЕ директора школе о појачаном васпитном раду) и САША ШИПКА,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Координатор Тима за заштиту од ДНЗЗ: </a:t>
            </a:r>
            <a:r>
              <a:rPr lang="sr-Cyrl-RS" dirty="0" smtClean="0"/>
              <a:t>АНЂЕЛКА БОЈОВИЋ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КООРДИНАТОР Тима за инклузију: </a:t>
            </a:r>
            <a:r>
              <a:rPr lang="sr-Cyrl-RS" dirty="0" smtClean="0"/>
              <a:t>СЊЕЖАНА ЋИВША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Секретар школе: </a:t>
            </a:r>
            <a:r>
              <a:rPr lang="sr-Cyrl-RS" dirty="0" smtClean="0"/>
              <a:t>МАРИНА СТОЈАНОВИЋ (располаже свим потребним формуларима)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ПРАВИЛА ИЗВОЂЕЊА СИМУЛАЦИЈЕ ПОЈАЧАНОГ ВАСПИТНОГ РАДА У ШКОЛИ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Симулацију води предавач,</a:t>
            </a:r>
          </a:p>
          <a:p>
            <a:r>
              <a:rPr lang="sr-Cyrl-RS" dirty="0" smtClean="0"/>
              <a:t>Сви учесници саветовања морају имати прибор за писање,</a:t>
            </a:r>
          </a:p>
          <a:p>
            <a:r>
              <a:rPr lang="sr-Cyrl-RS" dirty="0" smtClean="0"/>
              <a:t>Након датог знака за почетак симулације, изабрани глумци у симулацији јављају се оним редоследом којим се поступа у стварном процесу појачаног васпитног рада и износе које задатке њихова позиција има,</a:t>
            </a:r>
          </a:p>
          <a:p>
            <a:r>
              <a:rPr lang="sr-Cyrl-RS" dirty="0" smtClean="0"/>
              <a:t> сви присутни оспоравају или допуњују изречено и сви приступају писању шта лично мисле да треба учинити за дати корак (пише се корак по корак са глумцима у симулацији),</a:t>
            </a:r>
          </a:p>
          <a:p>
            <a:r>
              <a:rPr lang="sr-Cyrl-RS" dirty="0" smtClean="0"/>
              <a:t>Након окончања симулације појачаног васпитног рада, сви актери корак по корак извештавају шта су учинили, а учесници саветовања допуњују са својих папира мере и поступке које су предвидели а глумац у симулацији није навео.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Главне замке за неостваривање </a:t>
            </a:r>
            <a:br>
              <a:rPr lang="sr-Cyrl-RS" b="1" dirty="0" smtClean="0">
                <a:solidFill>
                  <a:srgbClr val="FFFF00"/>
                </a:solidFill>
              </a:rPr>
            </a:br>
            <a:r>
              <a:rPr lang="sr-Cyrl-RS" b="1" dirty="0" smtClean="0">
                <a:solidFill>
                  <a:srgbClr val="FFFF00"/>
                </a:solidFill>
              </a:rPr>
              <a:t>Васпитне функције школе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5" y="1776248"/>
            <a:ext cx="10163503" cy="4929351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>
                <a:solidFill>
                  <a:srgbClr val="FFFF00"/>
                </a:solidFill>
              </a:rPr>
              <a:t>ЗАКОН:</a:t>
            </a:r>
            <a:r>
              <a:rPr lang="sr-Cyrl-RS" dirty="0" smtClean="0"/>
              <a:t> постојање законске основе није довољан услов  за остваривање васпитне функције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ПОДЗАКОНСКИ АКТИ</a:t>
            </a:r>
            <a:r>
              <a:rPr lang="sr-Cyrl-RS" sz="2000" dirty="0" smtClean="0">
                <a:solidFill>
                  <a:srgbClr val="FFFF00"/>
                </a:solidFill>
              </a:rPr>
              <a:t>: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r>
              <a:rPr lang="sr-Cyrl-RS" dirty="0" smtClean="0"/>
              <a:t>ближе се уређује превенција и васпитни рад, често тешко оствариво у пракси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ПРОГРАМСКИ ДОКУМЕНТИ ШКОЛЕ: </a:t>
            </a:r>
            <a:r>
              <a:rPr lang="sr-Cyrl-RS" dirty="0" smtClean="0"/>
              <a:t>програм здравствене превенције, програм  заштите ученика од насиља,..., васпитни програм ...бројни планови.... Шта ће се и како нешто урадити(планирање, начин реализације, евалуација, унапређивање</a:t>
            </a:r>
            <a:r>
              <a:rPr lang="sr-Latn-RS" dirty="0" smtClean="0"/>
              <a:t>)</a:t>
            </a:r>
            <a:r>
              <a:rPr lang="sr-Cyrl-RS" dirty="0" smtClean="0"/>
              <a:t> – загушење (загађење) информацијама и одредбама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СУКОБ ИНТЕРЕСА РОДИТЕЉА УКЉУЧЕНОГ У ПОСТУПАК:</a:t>
            </a:r>
            <a:r>
              <a:rPr lang="sr-Cyrl-RS" dirty="0" smtClean="0"/>
              <a:t> родитељ је склон да безусловно брани своје дете од евентуалне казне и из тог разлога негира непримерености свог детета,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СТРУЧНА ОСПОСОБЉЕНОСТ НАСТАВНИКА: </a:t>
            </a:r>
            <a:r>
              <a:rPr lang="sr-Cyrl-RS" dirty="0" smtClean="0"/>
              <a:t>претпоставка остваривања успешног васпитног рада.</a:t>
            </a:r>
          </a:p>
          <a:p>
            <a:pPr marL="0" indent="0" algn="ctr"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Испитивање свих учесника васпитно-образовног рада је слабо заступљено. Питајте наставнике, родитеље, колеге  ко треба да спроводи васпитни рад и да ли је то основна функција школе, или можда образовање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ПОЈАЧАН ВАСПИТНИ РАД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966937" cy="5177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основу </a:t>
            </a:r>
            <a:r>
              <a:rPr lang="sr-Cyrl-RS" dirty="0"/>
              <a:t>члана 83. </a:t>
            </a:r>
            <a:r>
              <a:rPr lang="ru-RU" dirty="0" smtClean="0"/>
              <a:t>Закона </a:t>
            </a:r>
            <a:r>
              <a:rPr lang="ru-RU" dirty="0"/>
              <a:t>о основама система образовања и васпитања </a:t>
            </a:r>
            <a:r>
              <a:rPr lang="ru-RU" dirty="0" smtClean="0"/>
              <a:t>(</a:t>
            </a:r>
            <a:r>
              <a:rPr lang="sr-Cyrl-RS" dirty="0" smtClean="0"/>
              <a:t>ЗОСОВ – измене новембра 2023.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рема </a:t>
            </a:r>
            <a:r>
              <a:rPr lang="ru-RU" dirty="0"/>
              <a:t>ученику који </a:t>
            </a:r>
            <a:endParaRPr lang="ru-RU" dirty="0" smtClean="0"/>
          </a:p>
          <a:p>
            <a:r>
              <a:rPr lang="ru-RU" dirty="0" smtClean="0"/>
              <a:t>врши </a:t>
            </a:r>
            <a:r>
              <a:rPr lang="ru-RU" dirty="0"/>
              <a:t>повреду правила понашања у школи или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поштује </a:t>
            </a:r>
            <a:r>
              <a:rPr lang="ru-RU" dirty="0" smtClean="0"/>
              <a:t>одлуке директора </a:t>
            </a:r>
            <a:r>
              <a:rPr lang="ru-RU" dirty="0"/>
              <a:t>и органа школе, </a:t>
            </a:r>
            <a:endParaRPr lang="ru-RU" dirty="0" smtClean="0"/>
          </a:p>
          <a:p>
            <a:r>
              <a:rPr lang="ru-RU" dirty="0" smtClean="0"/>
              <a:t>неоправдано </a:t>
            </a:r>
            <a:r>
              <a:rPr lang="ru-RU" dirty="0"/>
              <a:t>изостане са наставе пет часова, односно </a:t>
            </a:r>
            <a:endParaRPr lang="ru-RU" dirty="0" smtClean="0"/>
          </a:p>
          <a:p>
            <a:r>
              <a:rPr lang="ru-RU" dirty="0" smtClean="0"/>
              <a:t>који својим </a:t>
            </a:r>
            <a:r>
              <a:rPr lang="ru-RU" dirty="0"/>
              <a:t>понашањем угрожава друге у остваривању њихових права, </a:t>
            </a:r>
            <a:endParaRPr lang="ru-RU" dirty="0" smtClean="0"/>
          </a:p>
          <a:p>
            <a:r>
              <a:rPr lang="ru-RU" dirty="0" smtClean="0"/>
              <a:t>Као и у случају сумње да је починио тежу повреду обавеза ученика и повреду забране</a:t>
            </a:r>
          </a:p>
          <a:p>
            <a:pPr marL="0" indent="0">
              <a:buNone/>
            </a:pPr>
            <a:r>
              <a:rPr lang="ru-RU" sz="2400" dirty="0" smtClean="0"/>
              <a:t>школа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ће </a:t>
            </a:r>
            <a:r>
              <a:rPr lang="ru-RU" dirty="0"/>
              <a:t>уз </a:t>
            </a:r>
            <a:r>
              <a:rPr lang="ru-RU" sz="2400" dirty="0" smtClean="0"/>
              <a:t>учешће родитеља</a:t>
            </a:r>
            <a:r>
              <a:rPr lang="ru-RU" dirty="0"/>
              <a:t>, односно другог законског заступника, појачати васпитни рад </a:t>
            </a:r>
            <a:r>
              <a:rPr lang="ru-RU" dirty="0" smtClean="0"/>
              <a:t>активностима:</a:t>
            </a:r>
          </a:p>
          <a:p>
            <a:r>
              <a:rPr lang="ru-RU" dirty="0" smtClean="0"/>
              <a:t>у оквиру </a:t>
            </a:r>
            <a:r>
              <a:rPr lang="ru-RU" dirty="0"/>
              <a:t>одељењске заједнице, </a:t>
            </a:r>
            <a:endParaRPr lang="ru-RU" dirty="0" smtClean="0"/>
          </a:p>
          <a:p>
            <a:r>
              <a:rPr lang="ru-RU" dirty="0" smtClean="0"/>
              <a:t>стручним </a:t>
            </a:r>
            <a:r>
              <a:rPr lang="ru-RU" dirty="0"/>
              <a:t>радом одељењског старешине, </a:t>
            </a:r>
            <a:endParaRPr lang="ru-RU" dirty="0" smtClean="0"/>
          </a:p>
          <a:p>
            <a:r>
              <a:rPr lang="ru-RU" dirty="0"/>
              <a:t>стручним радом </a:t>
            </a:r>
            <a:r>
              <a:rPr lang="ru-RU" dirty="0" smtClean="0"/>
              <a:t>педагога, психолога и посебних тимова, </a:t>
            </a:r>
          </a:p>
          <a:p>
            <a:r>
              <a:rPr lang="ru-RU" dirty="0" smtClean="0"/>
              <a:t>када </a:t>
            </a:r>
            <a:r>
              <a:rPr lang="ru-RU" dirty="0"/>
              <a:t>је то неопходно </a:t>
            </a:r>
            <a:r>
              <a:rPr lang="ru-RU" dirty="0" smtClean="0"/>
              <a:t>сарађује </a:t>
            </a:r>
            <a:r>
              <a:rPr lang="ru-RU" dirty="0"/>
              <a:t>са </a:t>
            </a:r>
            <a:r>
              <a:rPr lang="ru-RU" dirty="0" smtClean="0"/>
              <a:t>одговарајућим установама </a:t>
            </a:r>
            <a:r>
              <a:rPr lang="ru-RU" dirty="0"/>
              <a:t>социјалне, односно здравствене заштите </a:t>
            </a:r>
            <a:endParaRPr lang="ru-RU" dirty="0" smtClean="0"/>
          </a:p>
          <a:p>
            <a:pPr marL="0" indent="0">
              <a:buNone/>
            </a:pPr>
            <a:r>
              <a:rPr lang="ru-RU" sz="2000" b="1" dirty="0" smtClean="0"/>
              <a:t>са </a:t>
            </a:r>
            <a:r>
              <a:rPr lang="ru-RU" sz="2000" b="1" dirty="0"/>
              <a:t>циљем дефинисања и </a:t>
            </a:r>
            <a:r>
              <a:rPr lang="ru-RU" sz="2000" b="1" dirty="0" smtClean="0"/>
              <a:t>пружања подршке </a:t>
            </a:r>
            <a:r>
              <a:rPr lang="ru-RU" sz="2000" b="1" dirty="0"/>
              <a:t>ученику у вези са променом његовог понашања</a:t>
            </a:r>
            <a:r>
              <a:rPr lang="ru-RU" dirty="0" smtClean="0"/>
              <a:t>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04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3805"/>
            <a:ext cx="10131425" cy="715106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Ученик врши повреду правила понашања у школи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8596"/>
            <a:ext cx="10603522" cy="537321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endParaRPr lang="sr-Cyrl-RS" sz="7200" dirty="0" smtClean="0"/>
          </a:p>
          <a:p>
            <a:pPr algn="just">
              <a:buNone/>
            </a:pPr>
            <a:r>
              <a:rPr lang="sr-Cyrl-RS" sz="7200" dirty="0" smtClean="0"/>
              <a:t>Понашања која представљају одступања од неписаних или писаних норми понашања, одступање од друштвено  прихватљивих норми :</a:t>
            </a:r>
          </a:p>
          <a:p>
            <a:pPr algn="just"/>
            <a:r>
              <a:rPr lang="sr-Cyrl-RS" sz="7200" dirty="0" smtClean="0"/>
              <a:t>Неприлагођена (издваја се од остале деце, ћути, цинкари, „шлихта“ се разредној итд)</a:t>
            </a:r>
          </a:p>
          <a:p>
            <a:pPr algn="just"/>
            <a:r>
              <a:rPr lang="sr-Cyrl-RS" sz="7200" dirty="0" smtClean="0"/>
              <a:t>Неприхватљива (псује, краде, касни, нема прибор, лаже итд)</a:t>
            </a:r>
          </a:p>
          <a:p>
            <a:pPr algn="just"/>
            <a:r>
              <a:rPr lang="sr-Cyrl-RS" sz="7200" dirty="0" smtClean="0"/>
              <a:t>Непримерена</a:t>
            </a:r>
          </a:p>
          <a:p>
            <a:pPr algn="just"/>
            <a:r>
              <a:rPr lang="sr-Cyrl-RS" sz="7200" dirty="0" smtClean="0"/>
              <a:t>Ризична</a:t>
            </a:r>
          </a:p>
          <a:p>
            <a:pPr algn="just"/>
            <a:r>
              <a:rPr lang="sr-Cyrl-RS" sz="7200" dirty="0" smtClean="0"/>
              <a:t>Нежељена                                                          </a:t>
            </a:r>
            <a:r>
              <a:rPr lang="sr-Cyrl-RS" sz="14400" dirty="0" smtClean="0">
                <a:solidFill>
                  <a:srgbClr val="FFFF00"/>
                </a:solidFill>
              </a:rPr>
              <a:t>ПРЕВЕНЦИЈА</a:t>
            </a:r>
            <a:r>
              <a:rPr lang="sr-Cyrl-RS" sz="7200" dirty="0" smtClean="0"/>
              <a:t>                      </a:t>
            </a:r>
          </a:p>
          <a:p>
            <a:pPr algn="just"/>
            <a:r>
              <a:rPr lang="sr-Cyrl-RS" sz="7200" dirty="0" smtClean="0"/>
              <a:t>Непожељна</a:t>
            </a:r>
          </a:p>
          <a:p>
            <a:pPr algn="just"/>
            <a:r>
              <a:rPr lang="sr-Cyrl-RS" sz="7200" dirty="0" smtClean="0"/>
              <a:t>Девијантна</a:t>
            </a:r>
          </a:p>
          <a:p>
            <a:pPr algn="just"/>
            <a:r>
              <a:rPr lang="sr-Cyrl-RS" sz="7200" dirty="0" smtClean="0"/>
              <a:t>Деликвентна</a:t>
            </a:r>
          </a:p>
          <a:p>
            <a:pPr algn="just"/>
            <a:r>
              <a:rPr lang="sr-Cyrl-RS" sz="7200" dirty="0" smtClean="0"/>
              <a:t>Поремећаји понашања</a:t>
            </a:r>
          </a:p>
          <a:p>
            <a:pPr algn="just">
              <a:buNone/>
            </a:pPr>
            <a:r>
              <a:rPr lang="sr-Cyrl-RS" sz="7200" dirty="0" smtClean="0"/>
              <a:t>Интегрисано превентивно деловање школе остварује се кроз различите активности намењене ученицима, наставницима, родитељима и другим значајним субјектима, а у циљу спречавања појаве и ширења непожељног понашања ученика.</a:t>
            </a:r>
          </a:p>
          <a:p>
            <a:pPr algn="just">
              <a:buNone/>
            </a:pPr>
            <a:r>
              <a:rPr lang="sr-Cyrl-RS" sz="7200" dirty="0" smtClean="0"/>
              <a:t>                                                                  </a:t>
            </a:r>
            <a:r>
              <a:rPr lang="sr-Cyrl-RS" sz="7200" dirty="0" smtClean="0">
                <a:solidFill>
                  <a:srgbClr val="FFFF00"/>
                </a:solidFill>
              </a:rPr>
              <a:t>ЕНЕРГИЈА „УШТЕЂЕНА“ НА ИЗОСТАВЉАЊУ ПРЕВЕНЦИЈЕ (опортунизам, нема се времена, ваљда неће ништа да се деси, журим кући, неко ће други то да обави итд)</a:t>
            </a:r>
          </a:p>
          <a:p>
            <a:pPr algn="ctr">
              <a:buNone/>
            </a:pPr>
            <a:r>
              <a:rPr lang="sr-Cyrl-RS" sz="7200" dirty="0" smtClean="0">
                <a:solidFill>
                  <a:srgbClr val="FFFF00"/>
                </a:solidFill>
              </a:rPr>
              <a:t>ВИШЕСТРУКО СЕ „ПОТРОШИ“ НА САНИРАЊУ ПОСЛЕДИЦА!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endParaRPr lang="sr-Cyrl-R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01636" y="1921478"/>
            <a:ext cx="2419004" cy="934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27941" y="2345523"/>
            <a:ext cx="2309819" cy="797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5256" y="2647433"/>
            <a:ext cx="2223122" cy="61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1345" y="3084979"/>
            <a:ext cx="2724975" cy="361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36124" y="3356228"/>
            <a:ext cx="1675014" cy="2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17455" y="3573310"/>
            <a:ext cx="1587677" cy="120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65256" y="3800818"/>
            <a:ext cx="2223122" cy="558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52653" y="3987481"/>
            <a:ext cx="1585107" cy="744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41619" y="3675184"/>
            <a:ext cx="2264126" cy="343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Фактори ризика који утичу на понашање ученика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000" dirty="0" smtClean="0"/>
              <a:t>Индивидуалне склоности и способности</a:t>
            </a:r>
          </a:p>
          <a:p>
            <a:r>
              <a:rPr lang="sr-Cyrl-RS" sz="2000" dirty="0" smtClean="0"/>
              <a:t>Карактеристике породице и услови породичног живота</a:t>
            </a:r>
          </a:p>
          <a:p>
            <a:r>
              <a:rPr lang="sr-Cyrl-RS" sz="2000" dirty="0" smtClean="0"/>
              <a:t>Обележје школе и одлике школског живота</a:t>
            </a:r>
          </a:p>
          <a:p>
            <a:r>
              <a:rPr lang="sr-Cyrl-RS" sz="2000" dirty="0" smtClean="0"/>
              <a:t>Вршњачки односи</a:t>
            </a:r>
          </a:p>
          <a:p>
            <a:r>
              <a:rPr lang="sr-Cyrl-RS" sz="2000" dirty="0" smtClean="0"/>
              <a:t>Обележје друштвене средине(друштвена брига о деци)</a:t>
            </a:r>
          </a:p>
          <a:p>
            <a:pPr>
              <a:buNone/>
            </a:pPr>
            <a:endParaRPr lang="sr-Cyrl-RS" sz="2000" dirty="0" smtClean="0"/>
          </a:p>
          <a:p>
            <a:pPr>
              <a:buNone/>
            </a:pPr>
            <a:endParaRPr lang="sr-Cyrl-RS" sz="2000" dirty="0" smtClean="0"/>
          </a:p>
          <a:p>
            <a:pPr>
              <a:buNone/>
            </a:pPr>
            <a:r>
              <a:rPr lang="sr-Cyrl-RS" sz="2000" dirty="0" smtClean="0"/>
              <a:t>Да ли се у раду са ученицима довољно води рачуна о овим стварима?</a:t>
            </a:r>
          </a:p>
          <a:p>
            <a:pPr algn="ctr">
              <a:buNone/>
            </a:pPr>
            <a:r>
              <a:rPr lang="sr-Cyrl-RS" sz="2000" dirty="0" smtClean="0"/>
              <a:t>СТРОГА ПРИМЕНА ПРАВИЛА НИЈЕ ДОБРА ПРИМЕНА ПРАВИЛА.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379785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Развојна прогресија непожељних понашања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1800" dirty="0" smtClean="0"/>
              <a:t>деловање фактора ризика има кумулативно дејство, тако што се једни фактори ризика надовезују на друге ,тако да долази до неминовности у појави непожељних понашања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0293" y="2680799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Процедура ПОЈАЧАНог ВАСПИТНог РАДа у пракси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51773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dirty="0" smtClean="0"/>
              <a:t>Када одељењски старешина утврди потребу за појачаним васпитним радом, СЛЕДИ: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Одељењски старешина покреће појачан васпитни рад ПОДНОШЕЊЕМ ЗАХТЕВА ДИРЕКТОРУ ШКОЛЕ (на предложеном обрасцу),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Директор школе одмах доноси Решење о појачаном васпитном раду,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Одељењски старешина одмах (најкасније сутрадан) позива родитеље да потпишу Решење директора,</a:t>
            </a:r>
          </a:p>
          <a:p>
            <a:pPr marL="0" indent="0" algn="just">
              <a:buNone/>
            </a:pPr>
            <a:r>
              <a:rPr lang="sr-Cyrl-RS" dirty="0" smtClean="0"/>
              <a:t>Након наведених радњи, сачињава се </a:t>
            </a:r>
            <a:r>
              <a:rPr lang="sr-Cyrl-RS" dirty="0" smtClean="0">
                <a:solidFill>
                  <a:srgbClr val="FFFF00"/>
                </a:solidFill>
              </a:rPr>
              <a:t>ПЛАН ПОЈАЧАНОГ ВАСПИТНОГ РАДА</a:t>
            </a:r>
            <a:r>
              <a:rPr lang="sr-Cyrl-RS" dirty="0" smtClean="0"/>
              <a:t> кога израђују: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Одељењски старешина са: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r-Cyrl-RS" dirty="0" smtClean="0"/>
              <a:t>Стручним сарадницима (педагог, психолог)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r-Cyrl-RS" dirty="0" smtClean="0"/>
              <a:t>Тимом за заштиту од ДНЗЗ или Тимом за инклузију</a:t>
            </a:r>
            <a:endParaRPr lang="ru-RU" dirty="0" smtClean="0"/>
          </a:p>
          <a:p>
            <a:pPr marL="0" indent="0" algn="just">
              <a:buNone/>
            </a:pPr>
            <a:r>
              <a:rPr lang="sr-Cyrl-RS" dirty="0" smtClean="0"/>
              <a:t>Одељењски старешина води </a:t>
            </a:r>
            <a:r>
              <a:rPr lang="sr-Cyrl-RS" dirty="0" smtClean="0">
                <a:solidFill>
                  <a:srgbClr val="FFFF00"/>
                </a:solidFill>
              </a:rPr>
              <a:t>посебну педагошку евиденцију </a:t>
            </a:r>
            <a:r>
              <a:rPr lang="sr-Cyrl-RS" dirty="0" smtClean="0"/>
              <a:t>о појачаном васпитном раду: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/>
              <a:t>О догађају,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/>
              <a:t>О учесницима,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/>
              <a:t>О временској динамици,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/>
              <a:t>О предузетим активностима и мерама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/>
              <a:t>О оствареним резултатима рада.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089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2757"/>
            <a:ext cx="10131425" cy="656706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ДОКУМЕНТА (ФОРМУЛАРИ) У ПОЈАЧАНОМ ВАСПИТНОМ РАДУ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89463"/>
            <a:ext cx="10131425" cy="1803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CS" sz="1600" dirty="0" smtClean="0">
                <a:solidFill>
                  <a:schemeClr val="tx2"/>
                </a:solidFill>
              </a:rPr>
              <a:t>НЕОПХОДНА ДОКУМЕНТА</a:t>
            </a:r>
            <a:r>
              <a:rPr lang="sr-Cyrl-CS" sz="1600" dirty="0" smtClean="0"/>
              <a:t>:</a:t>
            </a:r>
            <a:endParaRPr lang="en-US" sz="1600" dirty="0"/>
          </a:p>
          <a:p>
            <a:pPr lvl="0"/>
            <a:r>
              <a:rPr lang="sr-Cyrl-CS" sz="1600" dirty="0" smtClean="0"/>
              <a:t>ЗАХТЕВ ДИРЕКТОРУ ШКОЛЕ за појачаним васпитним радом.</a:t>
            </a:r>
          </a:p>
          <a:p>
            <a:pPr lvl="0"/>
            <a:r>
              <a:rPr lang="sr-Cyrl-RS" sz="1600" dirty="0" smtClean="0"/>
              <a:t>РЕШЕЊЕ ДИРЕКТОРА ШКОЛЕ о појачаном васпитном раду</a:t>
            </a:r>
            <a:endParaRPr lang="en-US" sz="1600" dirty="0"/>
          </a:p>
          <a:p>
            <a:pPr lvl="0"/>
            <a:r>
              <a:rPr lang="sr-Cyrl-RS" sz="1600" dirty="0" smtClean="0"/>
              <a:t>ПЛАН РАДА појачаног васпитног рада</a:t>
            </a:r>
            <a:endParaRPr lang="en-US" sz="1600" dirty="0"/>
          </a:p>
          <a:p>
            <a:pPr lvl="0"/>
            <a:r>
              <a:rPr lang="sr-Cyrl-RS" sz="1600" dirty="0" smtClean="0"/>
              <a:t>ИЗВЕШТАЈ о појачаном васпитном раду</a:t>
            </a:r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588108"/>
              </p:ext>
            </p:extLst>
          </p:nvPr>
        </p:nvGraphicFramePr>
        <p:xfrm>
          <a:off x="804073" y="2752628"/>
          <a:ext cx="3051969" cy="395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Acrobat Document" r:id="rId3" imgW="5829257" imgH="7543568" progId="Acrobat.Document.DC">
                  <p:embed/>
                </p:oleObj>
              </mc:Choice>
              <mc:Fallback>
                <p:oleObj name="Acrobat Document" r:id="rId3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073" y="2752628"/>
                        <a:ext cx="3051969" cy="395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943610"/>
              </p:ext>
            </p:extLst>
          </p:nvPr>
        </p:nvGraphicFramePr>
        <p:xfrm>
          <a:off x="4490772" y="2752628"/>
          <a:ext cx="3062755" cy="396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Acrobat Document" r:id="rId5" imgW="5829257" imgH="7543568" progId="Acrobat.Document.DC">
                  <p:embed/>
                </p:oleObj>
              </mc:Choice>
              <mc:Fallback>
                <p:oleObj name="Acrobat Document" r:id="rId5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0772" y="2752628"/>
                        <a:ext cx="3062755" cy="3964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65285"/>
              </p:ext>
            </p:extLst>
          </p:nvPr>
        </p:nvGraphicFramePr>
        <p:xfrm>
          <a:off x="8188257" y="2746968"/>
          <a:ext cx="3056342" cy="395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r:id="rId7" imgW="5829257" imgH="7543568" progId="Acrobat.Document.DC">
                  <p:embed/>
                </p:oleObj>
              </mc:Choice>
              <mc:Fallback>
                <p:oleObj name="Acrobat Document" r:id="rId7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8257" y="2746968"/>
                        <a:ext cx="3056342" cy="3955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749935" y="830159"/>
            <a:ext cx="4067291" cy="13875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Упоредо са наведеном документацијом одељењски старешина води посебну педагошку евиденцију о појачаном васпитном раду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0862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ПОЈАЧАН ВАСПИТНИ </a:t>
            </a:r>
            <a:r>
              <a:rPr lang="sr-Cyrl-RS" b="1" dirty="0" smtClean="0">
                <a:solidFill>
                  <a:srgbClr val="FFFF00"/>
                </a:solidFill>
              </a:rPr>
              <a:t>РАД-одељењски старешина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5177306"/>
          </a:xfrm>
        </p:spPr>
        <p:txBody>
          <a:bodyPr>
            <a:normAutofit/>
          </a:bodyPr>
          <a:lstStyle/>
          <a:p>
            <a:pPr marL="0" indent="0"/>
            <a:r>
              <a:rPr lang="sr-Cyrl-RS" sz="2000" dirty="0" smtClean="0"/>
              <a:t>Ученику указује на његово понашање</a:t>
            </a:r>
            <a:r>
              <a:rPr lang="ru-RU" sz="2000" dirty="0" smtClean="0"/>
              <a:t>. Обавештава родитеља/старатеља.</a:t>
            </a:r>
          </a:p>
          <a:p>
            <a:pPr marL="0" indent="0"/>
            <a:r>
              <a:rPr lang="sr-Cyrl-RS" sz="2000" dirty="0" smtClean="0"/>
              <a:t>Прати, анализира и предузима мере:</a:t>
            </a:r>
            <a:r>
              <a:rPr lang="sr-Cyrl-RS" sz="2400" dirty="0" smtClean="0"/>
              <a:t> </a:t>
            </a:r>
            <a:r>
              <a:rPr lang="sr-Cyrl-RS" dirty="0" smtClean="0"/>
              <a:t>разговара са учеником, вршњацима, родитељима/старатељима, наставницима, увид у Књигу евиденције васпитно-образовног рада</a:t>
            </a:r>
          </a:p>
          <a:p>
            <a:pPr marL="0" indent="0"/>
            <a:r>
              <a:rPr lang="sr-Cyrl-RS" sz="2000" dirty="0" smtClean="0"/>
              <a:t>Прави план појачаног васпитног рада са учеником и при томе укључује остале у рад  са циљем да ученик </a:t>
            </a:r>
            <a:r>
              <a:rPr lang="ru-RU" sz="2000" dirty="0" smtClean="0"/>
              <a:t>покаже </a:t>
            </a:r>
            <a:r>
              <a:rPr lang="ru-RU" sz="2000" dirty="0"/>
              <a:t>позитивне промене у свом понашању и </a:t>
            </a:r>
            <a:r>
              <a:rPr lang="ru-RU" sz="2000" dirty="0" smtClean="0"/>
              <a:t>прихвати </a:t>
            </a:r>
            <a:r>
              <a:rPr lang="ru-RU" sz="2000" dirty="0"/>
              <a:t>одговорност </a:t>
            </a:r>
            <a:r>
              <a:rPr lang="ru-RU" sz="2000" dirty="0" smtClean="0"/>
              <a:t> за </a:t>
            </a:r>
            <a:r>
              <a:rPr lang="ru-RU" sz="2000" dirty="0"/>
              <a:t>своје </a:t>
            </a:r>
            <a:r>
              <a:rPr lang="ru-RU" sz="2000" dirty="0" smtClean="0"/>
              <a:t>поступке.</a:t>
            </a:r>
          </a:p>
          <a:p>
            <a:pPr marL="0" indent="0"/>
            <a:r>
              <a:rPr lang="ru-RU" sz="2000" dirty="0" smtClean="0"/>
              <a:t>Води документацију о ученику било у виду одређених образаца или у својој педагошкој свесци.</a:t>
            </a:r>
          </a:p>
          <a:p>
            <a:pPr marL="0" indent="0"/>
            <a:r>
              <a:rPr lang="ru-RU" sz="2000" dirty="0" smtClean="0"/>
              <a:t>Појачани васпитни рад нема временско ограничење, оцена из владања може да се поправи или смањи тек после појачаног васпитног рада.</a:t>
            </a:r>
          </a:p>
          <a:p>
            <a:pPr marL="0" indent="0"/>
            <a:r>
              <a:rPr lang="ru-RU" sz="2000" dirty="0" smtClean="0"/>
              <a:t>О исходу појачаног васпитног рада обавештава ученика, родитеља/старатеља, одељењско веће, стручног сарадника,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6182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977</TotalTime>
  <Words>2090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Courier New</vt:lpstr>
      <vt:lpstr>Times New Roman</vt:lpstr>
      <vt:lpstr>Celestial</vt:lpstr>
      <vt:lpstr>Acrobat Document</vt:lpstr>
      <vt:lpstr>ПОЈАЧАН ВАСПИТНИ РАД СА ЂАЦИМА КАО ПРЕДУСЛОВ ЗА ИЗРИЦАЊЕ ВАСПИТНИХ МЕРА</vt:lpstr>
      <vt:lpstr>Главне замке за неостваривање  Васпитне функције школе</vt:lpstr>
      <vt:lpstr>ПОЈАЧАН ВАСПИТНИ РАД</vt:lpstr>
      <vt:lpstr>Ученик врши повреду правила понашања у школи</vt:lpstr>
      <vt:lpstr>Фактори ризика који утичу на понашање ученика</vt:lpstr>
      <vt:lpstr>Развојна прогресија непожељних понашања деловање фактора ризика има кумулативно дејство, тако што се једни фактори ризика надовезују на друге ,тако да долази до неминовности у појави непожељних понашања</vt:lpstr>
      <vt:lpstr>Процедура ПОЈАЧАНог ВАСПИТНог РАДа у пракси</vt:lpstr>
      <vt:lpstr>ДОКУМЕНТА (ФОРМУЛАРИ) У ПОЈАЧАНОМ ВАСПИТНОМ РАДУ</vt:lpstr>
      <vt:lpstr>ПОЈАЧАН ВАСПИТНИ РАД-одељењски старешина</vt:lpstr>
      <vt:lpstr>ПОЈАЧАН ВАСПИТНИ РАД-одељењски старешина</vt:lpstr>
      <vt:lpstr>ПОЈАЧАН ВАСПИТНИ РАД-одељењски старешина</vt:lpstr>
      <vt:lpstr>ПОЈАЧАН ВАСПИТНИ РАД-породица</vt:lpstr>
      <vt:lpstr>ПОЈАЧАН ВАСПИТНИ РАд- вршњаци</vt:lpstr>
      <vt:lpstr>ПОЈАЧАН ВАСПИТНИ РАД</vt:lpstr>
      <vt:lpstr>ПОЈАЧАН ВАСПИТНИ РАД</vt:lpstr>
      <vt:lpstr>СИМУЛАЦИЈА ПОЈАЧАНОГ ВАСПИТНОГ РАДА</vt:lpstr>
      <vt:lpstr>ПРАВИЛА ИЗВОЂЕЊА СИМУЛАЦИЈЕ ПОЈАЧАНОГ ВАСПИТНОГ РАДА У ШКОЛИ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ПОЈАЧАН ВАСПИТНИ РАД</dc:title>
  <dc:creator>Windows User</dc:creator>
  <cp:lastModifiedBy>Vlada Vucinic</cp:lastModifiedBy>
  <cp:revision>91</cp:revision>
  <dcterms:created xsi:type="dcterms:W3CDTF">2018-02-12T10:46:42Z</dcterms:created>
  <dcterms:modified xsi:type="dcterms:W3CDTF">2023-12-29T13:16:06Z</dcterms:modified>
</cp:coreProperties>
</file>