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1/30/2021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1/30/2021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1/30/2021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School subjects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cap="all" spc="-100" dirty="0">
                <a:solidFill>
                  <a:prstClr val="black">
                    <a:lumMod val="85000"/>
                    <a:lumOff val="15000"/>
                  </a:prstClr>
                </a:solidFill>
                <a:latin typeface="Comic Sans MS" panose="030F0702030302020204" pitchFamily="66" charset="0"/>
              </a:rPr>
              <a:t>vocabulary and key phrases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887" y="1406248"/>
            <a:ext cx="2752725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881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208" y="603504"/>
            <a:ext cx="11155680" cy="57058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>
                <a:latin typeface="Comic Sans MS" panose="030F0702030302020204" pitchFamily="66" charset="0"/>
              </a:rPr>
              <a:t>Answer the questions in your notebooks: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1 How many lessons have you got today?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2 Is today an easy day or a difficult day for you? Why?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3 How many subjects can you name in English? Write down at least seven.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(</a:t>
            </a:r>
            <a:r>
              <a:rPr lang="en-US" dirty="0" err="1" smtClean="0">
                <a:latin typeface="Comic Sans MS" panose="030F0702030302020204" pitchFamily="66" charset="0"/>
              </a:rPr>
              <a:t>podseti</a:t>
            </a:r>
            <a:r>
              <a:rPr lang="en-US" dirty="0" smtClean="0">
                <a:latin typeface="Comic Sans MS" panose="030F0702030302020204" pitchFamily="66" charset="0"/>
              </a:rPr>
              <a:t> se </a:t>
            </a:r>
            <a:r>
              <a:rPr lang="en-US" dirty="0" err="1" smtClean="0">
                <a:latin typeface="Comic Sans MS" panose="030F0702030302020204" pitchFamily="66" charset="0"/>
              </a:rPr>
              <a:t>naziva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školskih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predmeta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na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engleskom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jeziku</a:t>
            </a:r>
            <a:r>
              <a:rPr lang="en-US" dirty="0" smtClean="0">
                <a:latin typeface="Comic Sans MS" panose="030F0702030302020204" pitchFamily="66" charset="0"/>
              </a:rPr>
              <a:t> – </a:t>
            </a:r>
            <a:r>
              <a:rPr lang="en-US" dirty="0" err="1" smtClean="0">
                <a:latin typeface="Comic Sans MS" panose="030F0702030302020204" pitchFamily="66" charset="0"/>
              </a:rPr>
              <a:t>udžbenik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sveska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za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četvrti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razred</a:t>
            </a:r>
            <a:r>
              <a:rPr lang="en-US" dirty="0" smtClean="0">
                <a:latin typeface="Comic Sans MS" panose="030F0702030302020204" pitchFamily="66" charset="0"/>
              </a:rPr>
              <a:t>, </a:t>
            </a:r>
            <a:r>
              <a:rPr lang="en-US" dirty="0" err="1" smtClean="0">
                <a:latin typeface="Comic Sans MS" panose="030F0702030302020204" pitchFamily="66" charset="0"/>
              </a:rPr>
              <a:t>ili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rečnik</a:t>
            </a:r>
            <a:r>
              <a:rPr lang="en-US" dirty="0" smtClean="0">
                <a:latin typeface="Comic Sans MS" panose="030F0702030302020204" pitchFamily="66" charset="0"/>
              </a:rPr>
              <a:t>; </a:t>
            </a:r>
            <a:r>
              <a:rPr lang="en-US" dirty="0" err="1" smtClean="0">
                <a:latin typeface="Comic Sans MS" panose="030F0702030302020204" pitchFamily="66" charset="0"/>
              </a:rPr>
              <a:t>proveri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pravopis</a:t>
            </a:r>
            <a:r>
              <a:rPr lang="en-US" dirty="0" smtClean="0">
                <a:latin typeface="Comic Sans MS" panose="030F0702030302020204" pitchFamily="66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Textbook, page 42-43, Exercise 1:</a:t>
            </a:r>
          </a:p>
          <a:p>
            <a:pPr marL="0" indent="0">
              <a:buNone/>
            </a:pPr>
            <a:r>
              <a:rPr lang="en-US" dirty="0" err="1" smtClean="0">
                <a:latin typeface="Comic Sans MS" panose="030F0702030302020204" pitchFamily="66" charset="0"/>
              </a:rPr>
              <a:t>Dopuni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rečenice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ispod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slika</a:t>
            </a:r>
            <a:r>
              <a:rPr lang="en-US" dirty="0" smtClean="0">
                <a:latin typeface="Comic Sans MS" panose="030F0702030302020204" pitchFamily="66" charset="0"/>
              </a:rPr>
              <a:t> u </a:t>
            </a:r>
            <a:r>
              <a:rPr lang="en-US" dirty="0" err="1" smtClean="0">
                <a:latin typeface="Comic Sans MS" panose="030F0702030302020204" pitchFamily="66" charset="0"/>
              </a:rPr>
              <a:t>upitniku</a:t>
            </a:r>
            <a:r>
              <a:rPr lang="en-US" dirty="0" smtClean="0">
                <a:latin typeface="Comic Sans MS" panose="030F0702030302020204" pitchFamily="66" charset="0"/>
              </a:rPr>
              <a:t> (1-10) </a:t>
            </a:r>
            <a:r>
              <a:rPr lang="en-US" dirty="0" err="1" smtClean="0">
                <a:latin typeface="Comic Sans MS" panose="030F0702030302020204" pitchFamily="66" charset="0"/>
              </a:rPr>
              <a:t>rečima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iz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kućice</a:t>
            </a:r>
            <a:r>
              <a:rPr lang="en-US" dirty="0" smtClean="0">
                <a:latin typeface="Comic Sans MS" panose="030F0702030302020204" pitchFamily="66" charset="0"/>
              </a:rPr>
              <a:t>. </a:t>
            </a:r>
            <a:r>
              <a:rPr lang="en-US" dirty="0" err="1" smtClean="0">
                <a:latin typeface="Comic Sans MS" panose="030F0702030302020204" pitchFamily="66" charset="0"/>
              </a:rPr>
              <a:t>Proverićemo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na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času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latin typeface="Comic Sans MS" panose="030F0702030302020204" pitchFamily="66" charset="0"/>
              </a:rPr>
              <a:t>Zapiši</a:t>
            </a:r>
            <a:r>
              <a:rPr lang="en-US" dirty="0" smtClean="0">
                <a:latin typeface="Comic Sans MS" panose="030F0702030302020204" pitchFamily="66" charset="0"/>
              </a:rPr>
              <a:t> u </a:t>
            </a:r>
            <a:r>
              <a:rPr lang="en-US" dirty="0" err="1" smtClean="0">
                <a:latin typeface="Comic Sans MS" panose="030F0702030302020204" pitchFamily="66" charset="0"/>
              </a:rPr>
              <a:t>svesci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značenje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skraćenica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za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školske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predmete</a:t>
            </a:r>
            <a:r>
              <a:rPr lang="en-US" dirty="0" smtClean="0">
                <a:latin typeface="Comic Sans MS" panose="030F0702030302020204" pitchFamily="66" charset="0"/>
              </a:rPr>
              <a:t>: PE, PSHE, ICT </a:t>
            </a:r>
            <a:r>
              <a:rPr lang="en-US" dirty="0" smtClean="0">
                <a:latin typeface="Comic Sans MS" panose="030F0702030302020204" pitchFamily="66" charset="0"/>
              </a:rPr>
              <a:t>(</a:t>
            </a:r>
            <a:r>
              <a:rPr lang="en-US" dirty="0" err="1" smtClean="0">
                <a:latin typeface="Comic Sans MS" panose="030F0702030302020204" pitchFamily="66" charset="0"/>
              </a:rPr>
              <a:t>značenja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možeš</a:t>
            </a:r>
            <a:r>
              <a:rPr lang="en-US" dirty="0" smtClean="0">
                <a:latin typeface="Comic Sans MS" panose="030F0702030302020204" pitchFamily="66" charset="0"/>
              </a:rPr>
              <a:t> da </a:t>
            </a:r>
            <a:r>
              <a:rPr lang="en-US" dirty="0" err="1" smtClean="0">
                <a:latin typeface="Comic Sans MS" panose="030F0702030302020204" pitchFamily="66" charset="0"/>
              </a:rPr>
              <a:t>pronađeš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na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listi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nepoznatih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reči</a:t>
            </a:r>
            <a:r>
              <a:rPr lang="en-US" dirty="0" smtClean="0">
                <a:latin typeface="Comic Sans MS" panose="030F0702030302020204" pitchFamily="66" charset="0"/>
              </a:rPr>
              <a:t> u </a:t>
            </a:r>
            <a:r>
              <a:rPr lang="en-US" dirty="0" err="1" smtClean="0">
                <a:latin typeface="Comic Sans MS" panose="030F0702030302020204" pitchFamily="66" charset="0"/>
              </a:rPr>
              <a:t>radnoj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svesci</a:t>
            </a:r>
            <a:r>
              <a:rPr lang="en-US" dirty="0" smtClean="0">
                <a:latin typeface="Comic Sans MS" panose="030F0702030302020204" pitchFamily="66" charset="0"/>
              </a:rPr>
              <a:t>).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043588">
            <a:off x="6006760" y="3352397"/>
            <a:ext cx="4049844" cy="3425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000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336" y="621792"/>
            <a:ext cx="11420856" cy="566928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2 Match the words to their meanings (</a:t>
            </a:r>
            <a:r>
              <a:rPr lang="en-US" b="1" dirty="0" err="1" smtClean="0">
                <a:latin typeface="Comic Sans MS" panose="030F0702030302020204" pitchFamily="66" charset="0"/>
              </a:rPr>
              <a:t>poveži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reči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sa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značenjima</a:t>
            </a:r>
            <a:r>
              <a:rPr lang="en-US" b="1" dirty="0" smtClean="0">
                <a:latin typeface="Comic Sans MS" panose="030F0702030302020204" pitchFamily="66" charset="0"/>
              </a:rPr>
              <a:t>):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905698"/>
              </p:ext>
            </p:extLst>
          </p:nvPr>
        </p:nvGraphicFramePr>
        <p:xfrm>
          <a:off x="779272" y="1268306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72139756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6563914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education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a)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ispit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470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 homework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b) </a:t>
                      </a:r>
                      <a:r>
                        <a:rPr lang="en-US" dirty="0" err="1" smtClean="0"/>
                        <a:t>genije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749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 exam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smtClean="0"/>
                        <a:t>) obrazovanje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185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 genius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strog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587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 textbook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e) </a:t>
                      </a:r>
                      <a:r>
                        <a:rPr lang="en-US" dirty="0" err="1" smtClean="0"/>
                        <a:t>domaći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zadatak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679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 organize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f) </a:t>
                      </a:r>
                      <a:r>
                        <a:rPr lang="en-US" dirty="0" err="1" smtClean="0"/>
                        <a:t>udžbenik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505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 strict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g) </a:t>
                      </a:r>
                      <a:r>
                        <a:rPr lang="en-US" dirty="0" err="1" smtClean="0"/>
                        <a:t>organizovati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22888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1861" y="4129891"/>
            <a:ext cx="241935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948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649224"/>
            <a:ext cx="11173968" cy="566013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Page 43, exercises 3 and 4: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Listen to the </a:t>
            </a:r>
            <a:r>
              <a:rPr lang="en-US" b="1" dirty="0" smtClean="0">
                <a:latin typeface="Comic Sans MS" panose="030F0702030302020204" pitchFamily="66" charset="0"/>
              </a:rPr>
              <a:t>audio 1.39. </a:t>
            </a:r>
            <a:r>
              <a:rPr lang="en-US" dirty="0" smtClean="0">
                <a:latin typeface="Comic Sans MS" panose="030F0702030302020204" pitchFamily="66" charset="0"/>
              </a:rPr>
              <a:t>Answer the questions: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1 Why does Georgia like Wednesday?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2 What language does Ben prefer?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Listen again and complete the key phrases (</a:t>
            </a:r>
            <a:r>
              <a:rPr lang="en-US" dirty="0" err="1" smtClean="0">
                <a:latin typeface="Comic Sans MS" panose="030F0702030302020204" pitchFamily="66" charset="0"/>
              </a:rPr>
              <a:t>rečenice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dopuni</a:t>
            </a:r>
            <a:r>
              <a:rPr lang="en-US" dirty="0" smtClean="0">
                <a:latin typeface="Comic Sans MS" panose="030F0702030302020204" pitchFamily="66" charset="0"/>
              </a:rPr>
              <a:t> u </a:t>
            </a:r>
            <a:r>
              <a:rPr lang="en-US" dirty="0" err="1" smtClean="0">
                <a:latin typeface="Comic Sans MS" panose="030F0702030302020204" pitchFamily="66" charset="0"/>
              </a:rPr>
              <a:t>udžbeniku</a:t>
            </a:r>
            <a:r>
              <a:rPr lang="en-US" dirty="0" smtClean="0">
                <a:latin typeface="Comic Sans MS" panose="030F0702030302020204" pitchFamily="66" charset="0"/>
              </a:rPr>
              <a:t>):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mic Sans MS" panose="030F0702030302020204" pitchFamily="66" charset="0"/>
              </a:rPr>
              <a:t>Practise</a:t>
            </a:r>
            <a:r>
              <a:rPr lang="en-US" b="1" dirty="0" smtClean="0">
                <a:latin typeface="Comic Sans MS" panose="030F0702030302020204" pitchFamily="66" charset="0"/>
              </a:rPr>
              <a:t> key phrases. Complete them so that they are true for you.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(</a:t>
            </a:r>
            <a:r>
              <a:rPr lang="en-US" dirty="0" err="1">
                <a:latin typeface="Comic Sans MS" panose="030F0702030302020204" pitchFamily="66" charset="0"/>
              </a:rPr>
              <a:t>V</a:t>
            </a:r>
            <a:r>
              <a:rPr lang="en-US" dirty="0" err="1" smtClean="0">
                <a:latin typeface="Comic Sans MS" panose="030F0702030302020204" pitchFamily="66" charset="0"/>
              </a:rPr>
              <a:t>ežbaj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klučne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izraze</a:t>
            </a:r>
            <a:r>
              <a:rPr lang="en-US" dirty="0" smtClean="0">
                <a:latin typeface="Comic Sans MS" panose="030F0702030302020204" pitchFamily="66" charset="0"/>
              </a:rPr>
              <a:t>. </a:t>
            </a:r>
            <a:r>
              <a:rPr lang="en-US" dirty="0" err="1" smtClean="0">
                <a:latin typeface="Comic Sans MS" panose="030F0702030302020204" pitchFamily="66" charset="0"/>
              </a:rPr>
              <a:t>Dopuni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rečenice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tako</a:t>
            </a:r>
            <a:r>
              <a:rPr lang="en-US" dirty="0" smtClean="0">
                <a:latin typeface="Comic Sans MS" panose="030F0702030302020204" pitchFamily="66" charset="0"/>
              </a:rPr>
              <a:t> da se </a:t>
            </a:r>
            <a:r>
              <a:rPr lang="en-US" dirty="0" err="1" smtClean="0">
                <a:latin typeface="Comic Sans MS" panose="030F0702030302020204" pitchFamily="66" charset="0"/>
              </a:rPr>
              <a:t>odnose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na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tebe</a:t>
            </a:r>
            <a:r>
              <a:rPr lang="en-US" dirty="0" smtClean="0">
                <a:latin typeface="Comic Sans MS" panose="030F0702030302020204" pitchFamily="66" charset="0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Comic Sans MS" panose="030F0702030302020204" pitchFamily="66" charset="0"/>
              </a:rPr>
              <a:t>Npr</a:t>
            </a:r>
            <a:r>
              <a:rPr lang="en-US" dirty="0" smtClean="0">
                <a:latin typeface="Comic Sans MS" panose="030F0702030302020204" pitchFamily="66" charset="0"/>
              </a:rPr>
              <a:t>: I’m really good at English.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     I enjoy English </a:t>
            </a:r>
            <a:r>
              <a:rPr lang="en-US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</a:p>
          <a:p>
            <a:pPr marL="0" indent="0">
              <a:buNone/>
            </a:pPr>
            <a:r>
              <a:rPr lang="en-US" dirty="0" err="1" smtClean="0">
                <a:latin typeface="Comic Sans MS" panose="030F0702030302020204" pitchFamily="66" charset="0"/>
              </a:rPr>
              <a:t>Domaći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zadatak</a:t>
            </a:r>
            <a:r>
              <a:rPr lang="en-US" dirty="0" smtClean="0">
                <a:latin typeface="Comic Sans MS" panose="030F0702030302020204" pitchFamily="66" charset="0"/>
              </a:rPr>
              <a:t>: pored </a:t>
            </a:r>
            <a:r>
              <a:rPr lang="en-US" dirty="0" err="1" smtClean="0">
                <a:latin typeface="Comic Sans MS" panose="030F0702030302020204" pitchFamily="66" charset="0"/>
              </a:rPr>
              <a:t>pitanja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vežbanja</a:t>
            </a:r>
            <a:r>
              <a:rPr lang="en-US" dirty="0" smtClean="0">
                <a:latin typeface="Comic Sans MS" panose="030F0702030302020204" pitchFamily="66" charset="0"/>
              </a:rPr>
              <a:t> u </a:t>
            </a:r>
            <a:r>
              <a:rPr lang="en-US" dirty="0" err="1" smtClean="0">
                <a:latin typeface="Comic Sans MS" panose="030F0702030302020204" pitchFamily="66" charset="0"/>
              </a:rPr>
              <a:t>ovoj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prezentaciji</a:t>
            </a:r>
            <a:r>
              <a:rPr lang="en-US" dirty="0" smtClean="0">
                <a:latin typeface="Comic Sans MS" panose="030F0702030302020204" pitchFamily="66" charset="0"/>
              </a:rPr>
              <a:t> (</a:t>
            </a:r>
            <a:r>
              <a:rPr lang="en-US" dirty="0" err="1" smtClean="0">
                <a:latin typeface="Comic Sans MS" panose="030F0702030302020204" pitchFamily="66" charset="0"/>
              </a:rPr>
              <a:t>udžbenik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str</a:t>
            </a:r>
            <a:r>
              <a:rPr lang="en-US" dirty="0" smtClean="0">
                <a:latin typeface="Comic Sans MS" panose="030F0702030302020204" pitchFamily="66" charset="0"/>
              </a:rPr>
              <a:t> 42-43)  </a:t>
            </a:r>
            <a:r>
              <a:rPr lang="en-US" dirty="0" err="1" smtClean="0">
                <a:latin typeface="Comic Sans MS" panose="030F0702030302020204" pitchFamily="66" charset="0"/>
              </a:rPr>
              <a:t>treba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uraditi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Comic Sans MS" panose="030F0702030302020204" pitchFamily="66" charset="0"/>
              </a:rPr>
              <a:t>stranu</a:t>
            </a:r>
            <a:r>
              <a:rPr lang="en-US" dirty="0" smtClean="0">
                <a:latin typeface="Comic Sans MS" panose="030F0702030302020204" pitchFamily="66" charset="0"/>
              </a:rPr>
              <a:t> 36 u </a:t>
            </a:r>
            <a:r>
              <a:rPr lang="en-US" dirty="0" err="1" smtClean="0">
                <a:latin typeface="Comic Sans MS" panose="030F0702030302020204" pitchFamily="66" charset="0"/>
              </a:rPr>
              <a:t>Radnoj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svesci</a:t>
            </a:r>
            <a:r>
              <a:rPr lang="en-US" dirty="0" smtClean="0">
                <a:latin typeface="Comic Sans MS" panose="030F0702030302020204" pitchFamily="66" charset="0"/>
              </a:rPr>
              <a:t>. </a:t>
            </a: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mic Sans MS" panose="030F0702030302020204" pitchFamily="66" charset="0"/>
              </a:rPr>
              <a:t>Učenici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koji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pohađaju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nastavu</a:t>
            </a:r>
            <a:r>
              <a:rPr lang="en-US" dirty="0" smtClean="0">
                <a:latin typeface="Comic Sans MS" panose="030F0702030302020204" pitchFamily="66" charset="0"/>
              </a:rPr>
              <a:t> online </a:t>
            </a:r>
            <a:r>
              <a:rPr lang="en-US" dirty="0" err="1" smtClean="0">
                <a:latin typeface="Comic Sans MS" panose="030F0702030302020204" pitchFamily="66" charset="0"/>
              </a:rPr>
              <a:t>šalju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zadatke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isključivo</a:t>
            </a:r>
            <a:r>
              <a:rPr lang="en-US" dirty="0" smtClean="0">
                <a:latin typeface="Comic Sans MS" panose="030F0702030302020204" pitchFamily="66" charset="0"/>
              </a:rPr>
              <a:t> u </a:t>
            </a:r>
            <a:r>
              <a:rPr lang="en-US" dirty="0" err="1" smtClean="0">
                <a:latin typeface="Comic Sans MS" panose="030F0702030302020204" pitchFamily="66" charset="0"/>
              </a:rPr>
              <a:t>Gugl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učionicu</a:t>
            </a:r>
            <a:r>
              <a:rPr lang="en-US" dirty="0" smtClean="0">
                <a:latin typeface="Comic Sans MS" panose="030F0702030302020204" pitchFamily="66" charset="0"/>
              </a:rPr>
              <a:t>, </a:t>
            </a:r>
            <a:r>
              <a:rPr lang="en-US" dirty="0" err="1" smtClean="0">
                <a:latin typeface="Comic Sans MS" panose="030F0702030302020204" pitchFamily="66" charset="0"/>
              </a:rPr>
              <a:t>najkasnije</a:t>
            </a:r>
            <a:r>
              <a:rPr lang="en-US" smtClean="0">
                <a:latin typeface="Comic Sans MS" panose="030F0702030302020204" pitchFamily="66" charset="0"/>
              </a:rPr>
              <a:t> do 7.2.2021. 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7230" y="649224"/>
            <a:ext cx="3094482" cy="159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548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84</TotalTime>
  <Words>305</Words>
  <Application>Microsoft Office PowerPoint</Application>
  <PresentationFormat>Widescreen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Comic Sans MS</vt:lpstr>
      <vt:lpstr>Garamond</vt:lpstr>
      <vt:lpstr>Wingdings</vt:lpstr>
      <vt:lpstr>Savon</vt:lpstr>
      <vt:lpstr>School subjects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subjects</dc:title>
  <dc:creator>SANJA</dc:creator>
  <cp:lastModifiedBy>SANJA</cp:lastModifiedBy>
  <cp:revision>9</cp:revision>
  <dcterms:created xsi:type="dcterms:W3CDTF">2021-01-30T16:22:59Z</dcterms:created>
  <dcterms:modified xsi:type="dcterms:W3CDTF">2021-01-30T17:49:25Z</dcterms:modified>
</cp:coreProperties>
</file>