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2" r:id="rId8"/>
    <p:sldId id="266" r:id="rId9"/>
    <p:sldId id="259" r:id="rId10"/>
    <p:sldId id="269" r:id="rId11"/>
    <p:sldId id="270" r:id="rId12"/>
    <p:sldId id="271" r:id="rId13"/>
    <p:sldId id="272" r:id="rId14"/>
    <p:sldId id="268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4660"/>
  </p:normalViewPr>
  <p:slideViewPr>
    <p:cSldViewPr>
      <p:cViewPr varScale="1"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33651"/>
          </a:xfrm>
          <a:solidFill>
            <a:schemeClr val="accent1"/>
          </a:solidFill>
          <a:ln>
            <a:solidFill>
              <a:srgbClr val="A5002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 vert="horz" anchor="ctr">
            <a:noAutofit/>
          </a:bodyPr>
          <a:lstStyle/>
          <a:p>
            <a:r>
              <a:rPr lang="sr-Cyrl-RS" sz="7200" i="1" dirty="0" smtClean="0">
                <a:latin typeface="Arial" pitchFamily="34" charset="0"/>
                <a:cs typeface="Arial" pitchFamily="34" charset="0"/>
              </a:rPr>
              <a:t>ЈЕЛЕНА, ЖЕНА КОЈЕ НЕМА</a:t>
            </a:r>
            <a:endParaRPr lang="en-US" sz="7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447800"/>
          </a:xfrm>
          <a:solidFill>
            <a:schemeClr val="accent2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sr-Cyrl-RS" sz="80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sr-Cyrl-RS" sz="66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sr-Cyrl-RS" sz="8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sr-Cyrl-RS" sz="6600" dirty="0" smtClean="0">
                <a:latin typeface="Arial" pitchFamily="34" charset="0"/>
                <a:cs typeface="Arial" pitchFamily="34" charset="0"/>
              </a:rPr>
              <a:t>НДРИЋ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sr-Cyrl-RS" b="1" dirty="0" smtClean="0"/>
              <a:t>Њено појављивање је непредвидиво, али је  повезано са светлошћу. Јавља се често и на путовањима, кад зри лето, кад је све у пуној снази. Отуда и приповедачаева љубав према путовањима. </a:t>
            </a:r>
          </a:p>
          <a:p>
            <a:r>
              <a:rPr lang="ru-RU" b="1" dirty="0" smtClean="0"/>
              <a:t>Јелена долази само у оном делу године кад је светло и сунчано. Дешава се да је препозна у зраку сунца који само протрчи кроз кућу, у лупкању прозора, у </a:t>
            </a:r>
            <a:r>
              <a:rPr lang="ru-RU" b="1" dirty="0" smtClean="0"/>
              <a:t>лелујању завесе.</a:t>
            </a:r>
            <a:endParaRPr lang="sr-Cyrl-RS" b="1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sr-Cyrl-RS" b="1" dirty="0" smtClean="0"/>
              <a:t>Понекад настане из масе, али се у маси и изгуби.</a:t>
            </a:r>
          </a:p>
          <a:p>
            <a:r>
              <a:rPr lang="sr-Cyrl-RS" b="1" dirty="0" smtClean="0"/>
              <a:t>Јелена захтева тишину и ћутање. У тренуцима мира, стрпљивости, среће и спокоја она се јавља. Тада је приповедач среће прозрачну и лаку, у купеима воза, на путовањима... </a:t>
            </a:r>
          </a:p>
          <a:p>
            <a:endParaRPr lang="sr-Cyrl-RS" b="1" dirty="0" smtClean="0"/>
          </a:p>
          <a:p>
            <a:r>
              <a:rPr lang="sr-Cyrl-RS" b="1" dirty="0" smtClean="0"/>
              <a:t>Нестаје кад се проговори. Нестаје у мраку, тами, хладноћи, сивилу.</a:t>
            </a:r>
          </a:p>
          <a:p>
            <a:endParaRPr lang="sr-Cyrl-RS" b="1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sr-Cyrl-RS" b="1" dirty="0" smtClean="0"/>
              <a:t>У приповедачев живот уноси срећу, радост задовољство, занесеност. Он је ишчекује, нада јој се, верује да ће доћи, машта о њој.</a:t>
            </a:r>
          </a:p>
          <a:p>
            <a:r>
              <a:rPr lang="sr-Cyrl-RS" b="1" dirty="0" smtClean="0"/>
              <a:t>Када приповедачева вера у лепоту живота почиње да слаби, и Јеленина појављивања постају ређа и трају све краће. Ипак , приповедач не одустаје од свог сна. Каже: Ваља живети, и чекати. Живети са надом, у чекању. Па и без наде...”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 b="1" dirty="0" smtClean="0"/>
              <a:t>Приповедач трага за спасоносном </a:t>
            </a:r>
            <a:r>
              <a:rPr lang="ru-RU" b="1" dirty="0" smtClean="0"/>
              <a:t>лепотом и </a:t>
            </a:r>
            <a:r>
              <a:rPr lang="ru-RU" b="1" dirty="0" smtClean="0"/>
              <a:t>Јелена је оно што му треба. Али, као што је лепота недостижна и вечита чежња људи, тако је и Јелена неухватљива и непредвидива. Кад год мисли да је довољно да пружи руку и додирне је, она </a:t>
            </a:r>
            <a:r>
              <a:rPr lang="ru-RU" b="1" dirty="0" smtClean="0"/>
              <a:t>нестане.</a:t>
            </a:r>
            <a:endParaRPr lang="ru-RU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r-Cyrl-RS" sz="4800" b="1" dirty="0" smtClean="0"/>
              <a:t>Јелена је сан, нада, лепота, машта, </a:t>
            </a:r>
          </a:p>
          <a:p>
            <a:pPr>
              <a:buNone/>
            </a:pPr>
            <a:r>
              <a:rPr lang="sr-Cyrl-RS" sz="4800" b="1" dirty="0" smtClean="0"/>
              <a:t> </a:t>
            </a:r>
            <a:r>
              <a:rPr lang="sr-Cyrl-RS" sz="4800" b="1" dirty="0" smtClean="0"/>
              <a:t> надахнуће, дух, слобода, спас од самоће, уметност, жена која се воли и о којој се сања...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600" b="1" dirty="0" smtClean="0"/>
          </a:p>
          <a:p>
            <a:r>
              <a:rPr lang="sr-Cyrl-RS" dirty="0" smtClean="0"/>
              <a:t>ИЗАБЕРИТЕ ЗАДАТАК: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Илуструј приповетку по сопственој замисли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Увежбај изражајно читање дела приповетке и одабери музику која би јој највише одговарала и која би могла да прати читање.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r-Cyrl-RS" b="1" dirty="0" smtClean="0"/>
              <a:t>Иво Андрић</a:t>
            </a:r>
            <a:r>
              <a:rPr lang="sr-Cyrl-RS" sz="2400" b="1" dirty="0" smtClean="0"/>
              <a:t>(1892 – 1975</a:t>
            </a:r>
            <a:r>
              <a:rPr lang="sr-Cyrl-RS" sz="2400" dirty="0" smtClean="0"/>
              <a:t>) – </a:t>
            </a:r>
            <a:r>
              <a:rPr lang="sr-Cyrl-RS" sz="2200" dirty="0" smtClean="0"/>
              <a:t>велики српски писац чије је дело обележило нашу књижевност </a:t>
            </a:r>
            <a:r>
              <a:rPr lang="sr-Cyrl-RS" sz="2200" b="1" dirty="0" smtClean="0"/>
              <a:t>20. века</a:t>
            </a:r>
            <a:r>
              <a:rPr lang="sr-Cyrl-RS" sz="2200" dirty="0" smtClean="0"/>
              <a:t>. </a:t>
            </a:r>
            <a:r>
              <a:rPr lang="sr-Cyrl-RS" sz="2200" b="1" dirty="0" smtClean="0"/>
              <a:t>Добитник</a:t>
            </a:r>
            <a:r>
              <a:rPr lang="sr-Cyrl-RS" sz="2200" dirty="0" smtClean="0"/>
              <a:t> је </a:t>
            </a:r>
            <a:r>
              <a:rPr lang="sr-Cyrl-RS" sz="2200" b="1" dirty="0" smtClean="0"/>
              <a:t>Нобелове награде за књижевност 1961. године.</a:t>
            </a:r>
            <a:r>
              <a:rPr lang="sr-Cyrl-RS" sz="2200" dirty="0" smtClean="0"/>
              <a:t> У периоду између два светска рата бавио се дипломатијом у Риму, Букурешту, Грацу, Паризу и Берлину. Био је велики познавалац друштвеноисторијских и културних прилика у Босни, о чему је најчешће и писао.</a:t>
            </a:r>
          </a:p>
          <a:p>
            <a:pPr>
              <a:buNone/>
            </a:pPr>
            <a:r>
              <a:rPr lang="sr-Cyrl-RS" sz="2600" b="1" dirty="0" smtClean="0"/>
              <a:t>ДЕЛА</a:t>
            </a:r>
            <a:r>
              <a:rPr lang="sr-Cyrl-RS" sz="2600" dirty="0" smtClean="0"/>
              <a:t>: </a:t>
            </a:r>
            <a:r>
              <a:rPr lang="sr-Latn-RS" sz="2600" b="1" i="1" dirty="0" smtClean="0"/>
              <a:t>Ex ponto </a:t>
            </a:r>
            <a:r>
              <a:rPr lang="sr-Latn-RS" sz="2600" b="1" dirty="0" smtClean="0"/>
              <a:t>(</a:t>
            </a:r>
            <a:r>
              <a:rPr lang="sr-Cyrl-RS" sz="2600" b="1" dirty="0" smtClean="0"/>
              <a:t>песме у прози), </a:t>
            </a:r>
            <a:r>
              <a:rPr lang="sr-Cyrl-RS" sz="2600" b="1" i="1" dirty="0" smtClean="0"/>
              <a:t>Немири</a:t>
            </a:r>
            <a:r>
              <a:rPr lang="sr-Cyrl-RS" sz="2600" dirty="0" smtClean="0"/>
              <a:t>; </a:t>
            </a:r>
          </a:p>
          <a:p>
            <a:pPr>
              <a:buNone/>
            </a:pPr>
            <a:r>
              <a:rPr lang="sr-Cyrl-RS" sz="2600" b="1" dirty="0" smtClean="0"/>
              <a:t>романи:</a:t>
            </a:r>
            <a:r>
              <a:rPr lang="sr-Cyrl-RS" sz="2600" dirty="0" smtClean="0"/>
              <a:t> </a:t>
            </a:r>
            <a:r>
              <a:rPr lang="sr-Cyrl-RS" sz="2600" b="1" i="1" dirty="0" smtClean="0"/>
              <a:t>На Дрини ћуприја</a:t>
            </a:r>
            <a:r>
              <a:rPr lang="sr-Cyrl-RS" sz="2600" b="1" dirty="0" smtClean="0"/>
              <a:t>,</a:t>
            </a:r>
          </a:p>
          <a:p>
            <a:pPr>
              <a:buNone/>
            </a:pPr>
            <a:r>
              <a:rPr lang="sr-Cyrl-RS" sz="2600" b="1" i="1" dirty="0" smtClean="0"/>
              <a:t>Травничка хроника, </a:t>
            </a:r>
          </a:p>
          <a:p>
            <a:pPr>
              <a:buNone/>
            </a:pPr>
            <a:r>
              <a:rPr lang="sr-Cyrl-RS" sz="2600" b="1" i="1" dirty="0" smtClean="0"/>
              <a:t>Проклета авлија</a:t>
            </a:r>
            <a:r>
              <a:rPr lang="sr-Cyrl-RS" sz="2600" b="1" dirty="0" smtClean="0"/>
              <a:t>, </a:t>
            </a:r>
            <a:r>
              <a:rPr lang="sr-Cyrl-RS" sz="2600" b="1" i="1" dirty="0" smtClean="0"/>
              <a:t>Госпођица</a:t>
            </a:r>
            <a:r>
              <a:rPr lang="sr-Cyrl-RS" sz="2600" dirty="0" smtClean="0"/>
              <a:t>; </a:t>
            </a:r>
          </a:p>
          <a:p>
            <a:pPr>
              <a:buNone/>
            </a:pPr>
            <a:r>
              <a:rPr lang="sr-Cyrl-RS" sz="2600" b="1" dirty="0" smtClean="0"/>
              <a:t>збирке приповедака;</a:t>
            </a:r>
            <a:endParaRPr lang="sr-Cyrl-RS" sz="2600" dirty="0" smtClean="0"/>
          </a:p>
          <a:p>
            <a:pPr>
              <a:buNone/>
            </a:pPr>
            <a:r>
              <a:rPr lang="sr-Cyrl-RS" sz="2600" b="1" dirty="0" smtClean="0"/>
              <a:t>записи</a:t>
            </a:r>
            <a:r>
              <a:rPr lang="sr-Cyrl-RS" sz="2600" dirty="0" smtClean="0"/>
              <a:t> </a:t>
            </a:r>
            <a:r>
              <a:rPr lang="sr-Cyrl-RS" sz="2600" b="1" i="1" dirty="0" smtClean="0"/>
              <a:t>Знакови поред пута...</a:t>
            </a:r>
          </a:p>
          <a:p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sz="5400" dirty="0" smtClean="0">
                <a:latin typeface="Arial" pitchFamily="34" charset="0"/>
                <a:cs typeface="Arial" pitchFamily="34" charset="0"/>
              </a:rPr>
              <a:t>О ПИСЦУ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dmin\Pictures\Saved Pictures\ivo-andri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57600"/>
            <a:ext cx="4038600" cy="2422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381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343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sz="2800" b="1" dirty="0" smtClean="0"/>
              <a:t>Књижевни род: ЕПИКА</a:t>
            </a:r>
          </a:p>
          <a:p>
            <a:pPr>
              <a:buFont typeface="Wingdings" pitchFamily="2" charset="2"/>
              <a:buChar char="q"/>
            </a:pPr>
            <a:r>
              <a:rPr lang="sr-Cyrl-RS" sz="2800" b="1" dirty="0" smtClean="0"/>
              <a:t>Књижевна врста: ПРИПОВЕТКА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 smtClean="0"/>
              <a:t>Јелена, жена које нема</a:t>
            </a:r>
            <a:r>
              <a:rPr lang="ru-RU" sz="2800" b="1" dirty="0" smtClean="0"/>
              <a:t> је </a:t>
            </a:r>
            <a:r>
              <a:rPr lang="sr-Cyrl-RS" sz="2800" b="1" dirty="0" smtClean="0"/>
              <a:t>приповетка из три дела: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/>
              <a:t> Од самог почетка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/>
              <a:t> На путовању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/>
              <a:t> До дана данашњег.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b="1" dirty="0" smtClean="0"/>
              <a:t>Облици казивања:</a:t>
            </a:r>
          </a:p>
          <a:p>
            <a:pPr marL="514350" indent="-514350">
              <a:buNone/>
            </a:pPr>
            <a:r>
              <a:rPr lang="ru-RU" sz="2800" b="1" i="1" dirty="0" smtClean="0"/>
              <a:t>      </a:t>
            </a:r>
            <a:r>
              <a:rPr lang="ru-RU" sz="2800" b="1" dirty="0" smtClean="0"/>
              <a:t>приповедање (нарација), описивање (дескрипција)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800" b="1" dirty="0" smtClean="0"/>
              <a:t>Приповедање у 1. лицу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r-Cyrl-RS" b="1" dirty="0" smtClean="0"/>
              <a:t>РЕФЛЕКСИВНА КЊИЖЕВНОСТ </a:t>
            </a:r>
            <a:r>
              <a:rPr lang="sr-Cyrl-RS" dirty="0" smtClean="0"/>
              <a:t>– прозна и поетска књижевна дела у којима преовлађују мисли, идеје, ставови, уверења, коментари.</a:t>
            </a:r>
          </a:p>
          <a:p>
            <a:r>
              <a:rPr lang="sr-Cyrl-RS" dirty="0" smtClean="0"/>
              <a:t>У прозним делима рефлексивне књижевности често се занемарују фабула и сиже, а тема се своди на излагање идеја, ставова и мисли.</a:t>
            </a:r>
          </a:p>
          <a:p>
            <a:r>
              <a:rPr lang="sr-Cyrl-RS" dirty="0" smtClean="0"/>
              <a:t> У поезији су таква дела она у којима се износи дубок емоционални однос према одређеној мисли, и то су мисаоне (рефлексивне) песме.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Андрић каже: „У сваком мом књижевном делу има понешто лично, помало и биографско. На свакој књизи која значи добро уметничко дело могло би се записати: отето од живота, мога и вашега.ˮ</a:t>
            </a:r>
          </a:p>
          <a:p>
            <a:r>
              <a:rPr lang="sr-Cyrl-RS" b="1" dirty="0" smtClean="0"/>
              <a:t>У приповеци „Јелена, жена које нема” приказан је свет пун чудесних догађаја. Приповетка говори о маштању и стварању неког другачијег и савршеног света; о лепоти, чежњи, жељама, чистоти...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r-Cyrl-RS" b="1" dirty="0" smtClean="0"/>
              <a:t>Ко је Јелена?</a:t>
            </a:r>
          </a:p>
          <a:p>
            <a:r>
              <a:rPr lang="sr-Cyrl-RS" b="1" dirty="0" smtClean="0"/>
              <a:t>У којим околностима се појављује?</a:t>
            </a:r>
          </a:p>
          <a:p>
            <a:r>
              <a:rPr lang="sr-Cyrl-RS" b="1" dirty="0" smtClean="0"/>
              <a:t>Како настаје? Шта о њој сазнајемо?</a:t>
            </a:r>
          </a:p>
          <a:p>
            <a:r>
              <a:rPr lang="sr-Cyrl-RS" b="1" dirty="0" smtClean="0"/>
              <a:t>Откријте што више значења мотива светлости.</a:t>
            </a:r>
          </a:p>
          <a:p>
            <a:r>
              <a:rPr lang="sr-Cyrl-RS" b="1" dirty="0" smtClean="0"/>
              <a:t>Како и зашто нестаје?</a:t>
            </a:r>
          </a:p>
          <a:p>
            <a:r>
              <a:rPr lang="sr-Cyrl-RS" b="1" dirty="0" smtClean="0"/>
              <a:t>Шта уноси у приповедачев живот?</a:t>
            </a:r>
          </a:p>
          <a:p>
            <a:r>
              <a:rPr lang="sr-Cyrl-RS" b="1" dirty="0" smtClean="0"/>
              <a:t>Како се приповедач осећа кад је нема?</a:t>
            </a:r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sr-Cyrl-RS" b="1" dirty="0" smtClean="0"/>
              <a:t>Јелена се означава као привиђење, као нешто нестварно, али за самог приповедача она је стварна, важнија од оне стварности која је свима позната и коју сви деле. Она је идеално биће, идеални сапутник, неко ко даје смисао приповедачевом животу. </a:t>
            </a:r>
            <a:r>
              <a:rPr lang="ru-RU" b="1" dirty="0" smtClean="0"/>
              <a:t>Она га прати упорно, годинама, јављајући се у очекиваним, али и сасвим неочекиваним приликама.</a:t>
            </a:r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Ко је Јелена?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  <a:solidFill>
            <a:schemeClr val="bg1"/>
          </a:solidFill>
          <a:ln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ight"/>
            <a:lightRig rig="threePt" dir="t"/>
          </a:scene3d>
        </p:spPr>
        <p:txBody>
          <a:bodyPr/>
          <a:lstStyle/>
          <a:p>
            <a:pPr fontAlgn="base"/>
            <a:r>
              <a:rPr lang="ru-RU" b="1" i="1" dirty="0" smtClean="0"/>
              <a:t>„Ја то зовем привиђење, због вас којима ово причам, за мене лично било би и смешно и увредљиво да своју највећу стварност називам тим именом, које у ствари не значи ништа.“</a:t>
            </a:r>
          </a:p>
          <a:p>
            <a:pPr fontAlgn="base">
              <a:buNone/>
            </a:pPr>
            <a:endParaRPr lang="ru-RU" b="1" i="1" dirty="0" smtClean="0"/>
          </a:p>
          <a:p>
            <a:pPr fontAlgn="base"/>
            <a:r>
              <a:rPr lang="ru-RU" b="1" i="1" dirty="0" smtClean="0"/>
              <a:t>„Тако она долази увек, са љупком шалом,са музиком или мирисом“.</a:t>
            </a:r>
            <a:endParaRPr lang="ru-RU" b="1" dirty="0" smtClean="0"/>
          </a:p>
          <a:p>
            <a:pPr fontAlgn="base"/>
            <a:endParaRPr lang="ru-RU" b="1" i="1" dirty="0" smtClean="0"/>
          </a:p>
          <a:p>
            <a:pPr fontAlgn="base"/>
            <a:endParaRPr lang="ru-RU" b="1" i="1" dirty="0" smtClean="0"/>
          </a:p>
          <a:p>
            <a:pPr fontAlgn="base"/>
            <a:endParaRPr lang="ru-RU" b="1" dirty="0" smtClean="0"/>
          </a:p>
          <a:p>
            <a:pPr marL="1314450" lvl="2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749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ЈЕЛЕНА, ЖЕНА КОЈЕ НЕМА</vt:lpstr>
      <vt:lpstr>О ПИСЦУ</vt:lpstr>
      <vt:lpstr>Slide 3</vt:lpstr>
      <vt:lpstr>Slide 4</vt:lpstr>
      <vt:lpstr>Slide 5</vt:lpstr>
      <vt:lpstr>Slide 6</vt:lpstr>
      <vt:lpstr>Slide 7</vt:lpstr>
      <vt:lpstr>Slide 8</vt:lpstr>
      <vt:lpstr>Ко је Јелена?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ЈЕЛЕНА, ЖЕНА КОЈЕ НЕМА</dc:title>
  <dc:creator>Marija Marković</dc:creator>
  <cp:lastModifiedBy>Admin</cp:lastModifiedBy>
  <cp:revision>36</cp:revision>
  <dcterms:created xsi:type="dcterms:W3CDTF">2006-08-16T00:00:00Z</dcterms:created>
  <dcterms:modified xsi:type="dcterms:W3CDTF">2020-10-14T22:42:48Z</dcterms:modified>
</cp:coreProperties>
</file>