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j6RiO2VPAvJFuvNie6za0aXp3y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755106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8" name="Google Shape;16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5" name="Google Shape;85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6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Arial"/>
              <a:buNone/>
              <a:defRPr sz="5000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600"/>
              <a:buFont typeface="Arial"/>
              <a:buNone/>
              <a:defRPr sz="2600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45700" rIns="1827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9751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marL="914400" lvl="1" indent="-368935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marL="1371600" lvl="2" indent="-33528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marL="1828800" lvl="3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/>
          <p:nvPr/>
        </p:nvSpPr>
        <p:spPr>
          <a:xfrm rot="-10380000" flipH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9525" cap="rnd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38500" dir="7500000" sx="98500" sy="100080" kx="100000" algn="tl" rotWithShape="0">
              <a:srgbClr val="000000">
                <a:alpha val="2431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24"/>
          <p:cNvSpPr/>
          <p:nvPr/>
        </p:nvSpPr>
        <p:spPr>
          <a:xfrm rot="-10380000" flipH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>
            <a:solidFill>
              <a:srgbClr val="FFFFFF"/>
            </a:solidFill>
            <a:prstDash val="solid"/>
            <a:bevel/>
            <a:headEnd type="none" w="sm" len="sm"/>
            <a:tailEnd type="none" w="sm" len="sm"/>
          </a:ln>
          <a:effectLst>
            <a:outerShdw blurRad="19685" dist="6350" dir="12900000" algn="tl" rotWithShape="0">
              <a:srgbClr val="000000">
                <a:alpha val="4627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24"/>
          <p:cNvSpPr txBox="1"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2000" b="1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1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0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35"/>
              <a:buFont typeface="Arial"/>
              <a:buNone/>
              <a:defRPr sz="1300"/>
            </a:lvl1pPr>
            <a:lvl2pPr marL="914400" lvl="1" indent="-29336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marL="1371600" lvl="2" indent="-2730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marL="1828800" lvl="3" indent="-265747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marL="2286000" lvl="4" indent="-265747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4" name="Google Shape;44;p24"/>
          <p:cNvSpPr>
            <a:spLocks noGrp="1"/>
          </p:cNvSpPr>
          <p:nvPr>
            <p:ph type="pic" idx="2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dk2"/>
          </a:solidFill>
          <a:ln w="9525" cap="rnd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304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sz="2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24"/>
          <p:cNvSpPr/>
          <p:nvPr/>
        </p:nvSpPr>
        <p:spPr>
          <a:xfrm rot="10800000" flipH="1">
            <a:off x="-9525" y="5816600"/>
            <a:ext cx="9163050" cy="1041400"/>
          </a:xfrm>
          <a:custGeom>
            <a:avLst/>
            <a:gdLst/>
            <a:ahLst/>
            <a:cxnLst/>
            <a:rect l="l" t="t" r="r" b="b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313"/>
                </a:srgbClr>
              </a:gs>
              <a:gs pos="100000">
                <a:srgbClr val="00E9F7">
                  <a:alpha val="54509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24"/>
          <p:cNvSpPr/>
          <p:nvPr/>
        </p:nvSpPr>
        <p:spPr>
          <a:xfrm rot="10800000" flipH="1">
            <a:off x="4381500" y="6219825"/>
            <a:ext cx="4762500" cy="638175"/>
          </a:xfrm>
          <a:custGeom>
            <a:avLst/>
            <a:gdLst/>
            <a:ahLst/>
            <a:cxnLst/>
            <a:rect l="l" t="t" r="r" b="b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411"/>
                </a:srgbClr>
              </a:gs>
              <a:gs pos="80000">
                <a:srgbClr val="0099E4">
                  <a:alpha val="44313"/>
                </a:srgbClr>
              </a:gs>
              <a:gs pos="100000">
                <a:srgbClr val="0099E4">
                  <a:alpha val="44313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5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body" idx="1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6"/>
          <p:cNvSpPr txBox="1">
            <a:spLocks noGrp="1"/>
          </p:cNvSpPr>
          <p:nvPr>
            <p:ph type="title"/>
          </p:nvPr>
        </p:nvSpPr>
        <p:spPr>
          <a:xfrm rot="5400000">
            <a:off x="5052218" y="2491583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6"/>
          <p:cNvSpPr txBox="1">
            <a:spLocks noGrp="1"/>
          </p:cNvSpPr>
          <p:nvPr>
            <p:ph type="body" idx="1"/>
          </p:nvPr>
        </p:nvSpPr>
        <p:spPr>
          <a:xfrm rot="5400000">
            <a:off x="861219" y="510383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6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/>
          <p:nvPr/>
        </p:nvSpPr>
        <p:spPr>
          <a:xfrm>
            <a:off x="-9525" y="-7144"/>
            <a:ext cx="9163050" cy="1041400"/>
          </a:xfrm>
          <a:custGeom>
            <a:avLst/>
            <a:gdLst/>
            <a:ahLst/>
            <a:cxnLst/>
            <a:rect l="l" t="t" r="r" b="b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313"/>
                </a:srgbClr>
              </a:gs>
              <a:gs pos="100000">
                <a:srgbClr val="00E9F7">
                  <a:alpha val="54509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5"/>
          <p:cNvSpPr/>
          <p:nvPr/>
        </p:nvSpPr>
        <p:spPr>
          <a:xfrm>
            <a:off x="4381500" y="-7144"/>
            <a:ext cx="4762500" cy="638175"/>
          </a:xfrm>
          <a:custGeom>
            <a:avLst/>
            <a:gdLst/>
            <a:ahLst/>
            <a:cxnLst/>
            <a:rect l="l" t="t" r="r" b="b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411"/>
                </a:srgbClr>
              </a:gs>
              <a:gs pos="80000">
                <a:srgbClr val="0099E4">
                  <a:alpha val="44313"/>
                </a:srgbClr>
              </a:gs>
              <a:gs pos="100000">
                <a:srgbClr val="0099E4">
                  <a:alpha val="44313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5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544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1944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sz="2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98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grpSp>
        <p:nvGrpSpPr>
          <p:cNvPr id="17" name="Google Shape;17;p15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8" name="Google Shape;18;p15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avLst/>
              <a:gdLst/>
              <a:ahLst/>
              <a:cxnLst/>
              <a:rect l="l" t="t" r="r" b="b"/>
              <a:pathLst>
                <a:path w="5772" h="1055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75" cap="flat" cmpd="sng">
              <a:solidFill>
                <a:srgbClr val="09B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5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avLst/>
              <a:gdLst/>
              <a:ahLst/>
              <a:cxnLst/>
              <a:rect l="l" t="t" r="r" b="b"/>
              <a:pathLst>
                <a:path w="5766" h="854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E2FC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"/>
          <p:cNvSpPr/>
          <p:nvPr/>
        </p:nvSpPr>
        <p:spPr>
          <a:xfrm>
            <a:off x="1100758" y="3429000"/>
            <a:ext cx="694248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764125" y="3058309"/>
            <a:ext cx="7615747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ТЕХНОЛОГИЈА ОБРАДЕ И ПРЕРАДЕ КОЖЕ И ТЕКСТИЛНА ИНДУСТРИЈА</a:t>
            </a:r>
            <a:endParaRPr sz="28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3619500" y="353536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2511136" y="420702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6"/>
          <p:cNvSpPr txBox="1"/>
          <p:nvPr/>
        </p:nvSpPr>
        <p:spPr>
          <a:xfrm>
            <a:off x="465015" y="1679117"/>
            <a:ext cx="8213964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Данашња текстилна индустрија је у потпуности аутоматизована и компјутеризована.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Уз помоћ савремених машина од влакана се добијају </a:t>
            </a: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предива 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тканине.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36"/>
          <p:cNvSpPr txBox="1"/>
          <p:nvPr/>
        </p:nvSpPr>
        <p:spPr>
          <a:xfrm>
            <a:off x="1735279" y="725010"/>
            <a:ext cx="5673436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ТЕХНОЛОГИЈА ПРОИЗВОДЊЕ ТЕКСТИЛА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0" name="Google Shape;160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62100" y="4655128"/>
            <a:ext cx="2819794" cy="179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8910" y="3418054"/>
            <a:ext cx="2272738" cy="1569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72347" y="3429000"/>
            <a:ext cx="2109654" cy="1563913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36"/>
          <p:cNvSpPr txBox="1"/>
          <p:nvPr/>
        </p:nvSpPr>
        <p:spPr>
          <a:xfrm>
            <a:off x="858982" y="5098473"/>
            <a:ext cx="162098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Предива</a:t>
            </a:r>
            <a:endParaRPr sz="16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36"/>
          <p:cNvSpPr txBox="1"/>
          <p:nvPr/>
        </p:nvSpPr>
        <p:spPr>
          <a:xfrm>
            <a:off x="6598224" y="5081596"/>
            <a:ext cx="162098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Тканине</a:t>
            </a:r>
            <a:endParaRPr sz="16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36"/>
          <p:cNvSpPr txBox="1"/>
          <p:nvPr/>
        </p:nvSpPr>
        <p:spPr>
          <a:xfrm>
            <a:off x="3224641" y="6446078"/>
            <a:ext cx="269471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Производња тканина</a:t>
            </a:r>
            <a:endParaRPr sz="16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"/>
          <p:cNvSpPr txBox="1">
            <a:spLocks noGrp="1"/>
          </p:cNvSpPr>
          <p:nvPr>
            <p:ph type="title"/>
          </p:nvPr>
        </p:nvSpPr>
        <p:spPr>
          <a:xfrm>
            <a:off x="419100" y="2857500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Arial"/>
              <a:buNone/>
            </a:pPr>
            <a:r>
              <a:rPr lang="sr-Cyrl-RS" b="1" dirty="0" smtClean="0">
                <a:solidFill>
                  <a:srgbClr val="FF0000"/>
                </a:solidFill>
              </a:rPr>
              <a:t>Погледати презентацију а на часу ћемо записати најважније</a:t>
            </a:r>
            <a:endParaRPr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8"/>
          <p:cNvSpPr txBox="1"/>
          <p:nvPr/>
        </p:nvSpPr>
        <p:spPr>
          <a:xfrm>
            <a:off x="2209800" y="1004079"/>
            <a:ext cx="47244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ТЕХНОЛОГИЈА ОБРАДЕ И ПРЕРАДА КОЖЕ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8"/>
          <p:cNvSpPr txBox="1"/>
          <p:nvPr/>
        </p:nvSpPr>
        <p:spPr>
          <a:xfrm>
            <a:off x="555289" y="2065636"/>
            <a:ext cx="8033400" cy="4893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endParaRPr lang="ru-RU" sz="24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Природна </a:t>
            </a:r>
            <a:r>
              <a:rPr lang="ru-RU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кожа </a:t>
            </a:r>
            <a:r>
              <a:rPr lang="ru-R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се добија од животиња.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Прерада сирове коже врши се третирањем разним хемикалијама, поступком који се зове</a:t>
            </a:r>
            <a:r>
              <a:rPr lang="ru-RU" sz="2400" dirty="0">
                <a:solidFill>
                  <a:schemeClr val="dk1"/>
                </a:solidFill>
              </a:rPr>
              <a:t> </a:t>
            </a:r>
            <a:r>
              <a:rPr lang="ru-RU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штављење</a:t>
            </a:r>
            <a:r>
              <a:rPr lang="ru-R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Сировој кожи се скида масноћа уз помоћ детерџената и одмашћивача, након чега се закишељава и подвргава се процесу хромног штављења.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Након што одстоји 7-10 дана у специјалном раствору који је омекша кожа се суши, сече, шиша и уређује за финалну обраду.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9"/>
          <p:cNvSpPr txBox="1"/>
          <p:nvPr/>
        </p:nvSpPr>
        <p:spPr>
          <a:xfrm>
            <a:off x="2209800" y="860854"/>
            <a:ext cx="47244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ТЕХНОЛОГИЈА ОБРАДЕ И ПРЕРАДА КОЖЕ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9"/>
          <p:cNvSpPr txBox="1"/>
          <p:nvPr/>
        </p:nvSpPr>
        <p:spPr>
          <a:xfrm>
            <a:off x="498930" y="1828832"/>
            <a:ext cx="803352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Данас се у кожарској индустрији прерада коже изводи на савременим дигитализованим машинама.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45609" y="2673700"/>
            <a:ext cx="3624555" cy="240384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9"/>
          <p:cNvSpPr txBox="1"/>
          <p:nvPr/>
        </p:nvSpPr>
        <p:spPr>
          <a:xfrm>
            <a:off x="555239" y="5581647"/>
            <a:ext cx="803352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Прерадом кожа добија карактеристичне особине: </a:t>
            </a:r>
            <a:r>
              <a:rPr lang="ru-RU" sz="2400" b="1" i="0" u="none" strike="noStrike" cap="none">
                <a:solidFill>
                  <a:srgbClr val="000000"/>
                </a:solidFill>
              </a:rPr>
              <a:t>неосетљивост на воду, топлоту и труљење</a:t>
            </a:r>
            <a:r>
              <a:rPr lang="ru-RU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9"/>
          <p:cNvSpPr txBox="1"/>
          <p:nvPr/>
        </p:nvSpPr>
        <p:spPr>
          <a:xfrm>
            <a:off x="2355273" y="5181600"/>
            <a:ext cx="403167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Машина за прераду коже</a:t>
            </a:r>
            <a:endParaRPr sz="16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0"/>
          <p:cNvSpPr txBox="1"/>
          <p:nvPr/>
        </p:nvSpPr>
        <p:spPr>
          <a:xfrm>
            <a:off x="2209799" y="1021597"/>
            <a:ext cx="47244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ПРИМЕНА КОЖЕ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0"/>
          <p:cNvSpPr txBox="1"/>
          <p:nvPr/>
        </p:nvSpPr>
        <p:spPr>
          <a:xfrm>
            <a:off x="498930" y="1544817"/>
            <a:ext cx="8033521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Као материјал, кожа има велики значај у индустрији. Од коже се прави обућа, одећа, рукавице, шубаре, ташне, каишеви, новчаници, ситна галантерија, облаже се намештај, књиге и друго.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6113" y="3220479"/>
            <a:ext cx="2667372" cy="144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10026" y="3230005"/>
            <a:ext cx="1743318" cy="1428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19885" y="2926578"/>
            <a:ext cx="1448002" cy="1741903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0"/>
          <p:cNvSpPr txBox="1"/>
          <p:nvPr/>
        </p:nvSpPr>
        <p:spPr>
          <a:xfrm>
            <a:off x="2410690" y="4774482"/>
            <a:ext cx="432261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Производи од коже</a:t>
            </a:r>
            <a:endParaRPr sz="16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30"/>
          <p:cNvSpPr txBox="1"/>
          <p:nvPr/>
        </p:nvSpPr>
        <p:spPr>
          <a:xfrm>
            <a:off x="498929" y="5184190"/>
            <a:ext cx="8393574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Вештачка кожа 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може да се добије фабрички, и замењује праву – природну кожу. Вештачка кожа (</a:t>
            </a: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скај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еко-кожа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има скоро све особине природне коже, израђује се у више боја и доста је јефтинија од природне.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72400" y="206112"/>
            <a:ext cx="720103" cy="995952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31"/>
          <p:cNvSpPr txBox="1"/>
          <p:nvPr/>
        </p:nvSpPr>
        <p:spPr>
          <a:xfrm>
            <a:off x="465018" y="1934738"/>
            <a:ext cx="8213964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Реч </a:t>
            </a: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текстил 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значи </a:t>
            </a: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ткање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Први текстил је био ткан, одатле други израз – тканина.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Први текстил се производио упредањем природних влакана у конце, а њихово ткање изводило се на направи од дрвета – </a:t>
            </a: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разбоју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118" name="Google Shape;118;p31"/>
          <p:cNvSpPr txBox="1"/>
          <p:nvPr/>
        </p:nvSpPr>
        <p:spPr>
          <a:xfrm>
            <a:off x="1735282" y="980631"/>
            <a:ext cx="5673436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ТЕХНОЛОГИЈА ПРОИЗВОДЊЕ ТЕКСТИЛА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1282" y="4312135"/>
            <a:ext cx="2901436" cy="2118158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31"/>
          <p:cNvSpPr txBox="1"/>
          <p:nvPr/>
        </p:nvSpPr>
        <p:spPr>
          <a:xfrm>
            <a:off x="3319287" y="6430293"/>
            <a:ext cx="250542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Разбој за ручно ткање</a:t>
            </a:r>
            <a:endParaRPr sz="16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2"/>
          <p:cNvSpPr txBox="1"/>
          <p:nvPr/>
        </p:nvSpPr>
        <p:spPr>
          <a:xfrm>
            <a:off x="465018" y="2144260"/>
            <a:ext cx="8213964" cy="415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Основне сировине за добијање текстила су </a:t>
            </a: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влакна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Она могу бити </a:t>
            </a: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природна 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синтетичка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Природна влакна 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добијена су од животиња и биљака.</a:t>
            </a:r>
            <a:b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Природна влакна су пријатна за ношење, лако упијају зној, имају висок степен примања воде, спорије се суше и лако се одржавају.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Природна влакна животињског порекла 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су: </a:t>
            </a: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вуна 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свила.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32"/>
          <p:cNvSpPr txBox="1"/>
          <p:nvPr/>
        </p:nvSpPr>
        <p:spPr>
          <a:xfrm>
            <a:off x="1735282" y="988247"/>
            <a:ext cx="5673436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ТЕХНОЛОГИЈА ПРОИЗВОДЊЕ ТЕКСТИЛА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3"/>
          <p:cNvSpPr txBox="1"/>
          <p:nvPr/>
        </p:nvSpPr>
        <p:spPr>
          <a:xfrm>
            <a:off x="465018" y="1865465"/>
            <a:ext cx="8213964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Вуна 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потиче најчешће од оваца или коза. Вуна се одликује добром финоћом, једнаким дужинама влакана, издржљивошћу и топлином.</a:t>
            </a:r>
            <a:b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Свилу 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прави врста гусенице која се назива свилена буба, која преде чауру да би се припремила за преображај у лептира.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33"/>
          <p:cNvSpPr txBox="1"/>
          <p:nvPr/>
        </p:nvSpPr>
        <p:spPr>
          <a:xfrm>
            <a:off x="1735279" y="818184"/>
            <a:ext cx="5673436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ТЕХНОЛОГИЈА ПРОИЗВОДЊЕ ТЕКСТИЛА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9373" y="4360137"/>
            <a:ext cx="5565249" cy="205135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33"/>
          <p:cNvSpPr txBox="1"/>
          <p:nvPr/>
        </p:nvSpPr>
        <p:spPr>
          <a:xfrm>
            <a:off x="2812115" y="6411492"/>
            <a:ext cx="351976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Влакна животињског порекла</a:t>
            </a:r>
            <a:endParaRPr sz="16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4"/>
          <p:cNvSpPr txBox="1"/>
          <p:nvPr/>
        </p:nvSpPr>
        <p:spPr>
          <a:xfrm>
            <a:off x="465015" y="1772291"/>
            <a:ext cx="8213964" cy="304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Природна влакна биљног порекла 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су: </a:t>
            </a: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памук 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лан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Памук 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потиче из грудвица влакана које се граде око главице биљке. Памук је најквалитетнији и најздравији природни материјал.</a:t>
            </a:r>
            <a:b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Ланено платно 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прави се од стабљике биљке лана. Користи се за производњу кошуља, чаршава, столњака итд.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34"/>
          <p:cNvSpPr txBox="1"/>
          <p:nvPr/>
        </p:nvSpPr>
        <p:spPr>
          <a:xfrm>
            <a:off x="1735279" y="818184"/>
            <a:ext cx="5673436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ТЕХНОЛОГИЈА ПРОИЗВОДЊЕ ТЕКСТИЛА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34"/>
          <p:cNvSpPr txBox="1"/>
          <p:nvPr/>
        </p:nvSpPr>
        <p:spPr>
          <a:xfrm>
            <a:off x="2812115" y="6411492"/>
            <a:ext cx="351976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Влакна биљног порекла</a:t>
            </a:r>
            <a:endParaRPr sz="16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" name="Google Shape;145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66943" y="4525279"/>
            <a:ext cx="2210108" cy="18862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5"/>
          <p:cNvSpPr txBox="1"/>
          <p:nvPr/>
        </p:nvSpPr>
        <p:spPr>
          <a:xfrm>
            <a:off x="465015" y="1607785"/>
            <a:ext cx="8213964" cy="5262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Почетком XX века направљена су прва </a:t>
            </a: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синтетичка влакна 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од целулозе.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Синтетичка влакна су често јача од природних, не гужвају се, мање упијају воду, брзо се суше, лако се одржавају и нису скупа. Користе се за прављење одеће, чарапа, кабаница, тепиха, ужади, планинарске и камперске опреме и сл.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Најпознатија синтетичка влакна су: </a:t>
            </a: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најлон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полиестер 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акрилне тканине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Специјално влакно </a:t>
            </a:r>
            <a:r>
              <a:rPr lang="ru-R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кевлар</a:t>
            </a: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јаче је од челика, а врло је лако.</a:t>
            </a:r>
            <a:endParaRPr/>
          </a:p>
        </p:txBody>
      </p:sp>
      <p:sp>
        <p:nvSpPr>
          <p:cNvPr id="152" name="Google Shape;152;p35"/>
          <p:cNvSpPr txBox="1"/>
          <p:nvPr/>
        </p:nvSpPr>
        <p:spPr>
          <a:xfrm>
            <a:off x="1735279" y="725010"/>
            <a:ext cx="5673436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ТЕХНОЛОГИЈА ПРОИЗВОДЊЕ ТЕКСТИЛА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339</Words>
  <Application>Microsoft Office PowerPoint</Application>
  <PresentationFormat>On-screen Show (4:3)</PresentationFormat>
  <Paragraphs>52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Погледати презентацију а на часу ћемо записати најважније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NN</dc:creator>
  <cp:lastModifiedBy>Daca</cp:lastModifiedBy>
  <cp:revision>1</cp:revision>
  <dcterms:created xsi:type="dcterms:W3CDTF">2020-08-18T13:00:57Z</dcterms:created>
  <dcterms:modified xsi:type="dcterms:W3CDTF">2021-03-28T15:10:30Z</dcterms:modified>
</cp:coreProperties>
</file>