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7" r:id="rId9"/>
    <p:sldId id="263" r:id="rId10"/>
    <p:sldId id="265" r:id="rId11"/>
    <p:sldId id="266" r:id="rId12"/>
    <p:sldId id="270" r:id="rId13"/>
    <p:sldId id="262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12-May-26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12-May-26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12-May-26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12-May-26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12-May-26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12-May-26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12-May-26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12-May-26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12-May-26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12-May-26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12-May-26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12-May-26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12-May-26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12-May-26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12-May-26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12-May-26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12-May-26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12-May-26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796033" y="1572426"/>
            <a:ext cx="6815137" cy="3534161"/>
          </a:xfrm>
        </p:spPr>
        <p:txBody>
          <a:bodyPr/>
          <a:lstStyle/>
          <a:p>
            <a:r>
              <a:rPr lang="sr-Latn-RS" b="1" dirty="0" smtClean="0">
                <a:solidFill>
                  <a:schemeClr val="tx1"/>
                </a:solidFill>
              </a:rPr>
              <a:t>LINGVISTIČKI ASPEKTI DVOJEZIČNE NASTAVE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6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9903" y="3063487"/>
            <a:ext cx="3486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Engleski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kao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globalni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jezik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309903" y="3739331"/>
            <a:ext cx="4074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Od </a:t>
            </a:r>
            <a:r>
              <a:rPr lang="en-US" sz="2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stranog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do </a:t>
            </a:r>
            <a:r>
              <a:rPr lang="en-US" sz="2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dodatnog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jezika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300311" y="4352356"/>
            <a:ext cx="6096000" cy="470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Engleski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jezik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 </a:t>
            </a:r>
            <a:r>
              <a:rPr lang="en-US" sz="24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politici</a:t>
            </a:r>
            <a:r>
              <a:rPr lang="sr-Latn-R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nastave</a:t>
            </a:r>
            <a:r>
              <a:rPr lang="en-US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stranih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jezika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0311" y="4984745"/>
            <a:ext cx="5164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Nastava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engleskog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kao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dodatnog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jezika</a:t>
            </a:r>
            <a:endParaRPr lang="en-US" sz="2400" b="1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chemeClr val="tx1"/>
                </a:solidFill>
              </a:rPr>
              <a:t>’’Jezik i kultura’’, 2005.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Jezik i kultura Ranko Bugarski - Kupindo.com (84045901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288" y="2659615"/>
            <a:ext cx="4106397" cy="308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93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341899"/>
          </a:xfrm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Bilingvalno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dirty="0" err="1">
                <a:solidFill>
                  <a:schemeClr val="tx1"/>
                </a:solidFill>
              </a:rPr>
              <a:t>dvojezično</a:t>
            </a:r>
            <a:r>
              <a:rPr lang="en-US" b="1" dirty="0">
                <a:solidFill>
                  <a:schemeClr val="tx1"/>
                </a:solidFill>
              </a:rPr>
              <a:t>) </a:t>
            </a:r>
            <a:r>
              <a:rPr lang="en-US" b="1" dirty="0" err="1">
                <a:solidFill>
                  <a:schemeClr val="tx1"/>
                </a:solidFill>
              </a:rPr>
              <a:t>označava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sposobnost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osobe</a:t>
            </a:r>
            <a:r>
              <a:rPr lang="en-US" b="1" dirty="0">
                <a:solidFill>
                  <a:schemeClr val="tx1"/>
                </a:solidFill>
              </a:rPr>
              <a:t> da se </a:t>
            </a:r>
            <a:r>
              <a:rPr lang="en-US" b="1" dirty="0" err="1">
                <a:solidFill>
                  <a:schemeClr val="tx1"/>
                </a:solidFill>
              </a:rPr>
              <a:t>služi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dva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jezika</a:t>
            </a:r>
            <a:r>
              <a:rPr lang="en-US" b="1" dirty="0">
                <a:solidFill>
                  <a:schemeClr val="tx1"/>
                </a:solidFill>
              </a:rPr>
              <a:t> u </a:t>
            </a:r>
            <a:r>
              <a:rPr lang="en-US" b="1" dirty="0" err="1">
                <a:solidFill>
                  <a:schemeClr val="tx1"/>
                </a:solidFill>
              </a:rPr>
              <a:t>svakodnevnoj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komunikaciji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bilo</a:t>
            </a:r>
            <a:r>
              <a:rPr lang="en-US" b="1" dirty="0">
                <a:solidFill>
                  <a:schemeClr val="tx1"/>
                </a:solidFill>
              </a:rPr>
              <a:t> da </a:t>
            </a:r>
            <a:r>
              <a:rPr lang="en-US" b="1" dirty="0" err="1">
                <a:solidFill>
                  <a:schemeClr val="tx1"/>
                </a:solidFill>
              </a:rPr>
              <a:t>su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oba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jezika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usvojena</a:t>
            </a:r>
            <a:r>
              <a:rPr lang="en-US" b="1" dirty="0">
                <a:solidFill>
                  <a:schemeClr val="tx1"/>
                </a:solidFill>
              </a:rPr>
              <a:t> od </a:t>
            </a:r>
            <a:r>
              <a:rPr lang="en-US" b="1" dirty="0" err="1">
                <a:solidFill>
                  <a:schemeClr val="tx1"/>
                </a:solidFill>
              </a:rPr>
              <a:t>rođenja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ili</a:t>
            </a:r>
            <a:r>
              <a:rPr lang="en-US" b="1" dirty="0">
                <a:solidFill>
                  <a:schemeClr val="tx1"/>
                </a:solidFill>
              </a:rPr>
              <a:t> je </a:t>
            </a:r>
            <a:r>
              <a:rPr lang="en-US" b="1" dirty="0" err="1">
                <a:solidFill>
                  <a:schemeClr val="tx1"/>
                </a:solidFill>
              </a:rPr>
              <a:t>jedan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usvojen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kasnije</a:t>
            </a:r>
            <a:r>
              <a:rPr lang="en-US" b="1" dirty="0">
                <a:solidFill>
                  <a:schemeClr val="tx1"/>
                </a:solidFill>
              </a:rPr>
              <a:t>. 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93811" y="3449809"/>
            <a:ext cx="3978944" cy="223314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tx1"/>
                </a:solidFill>
              </a:rPr>
              <a:t>Rana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bilingvalnost</a:t>
            </a:r>
            <a:endParaRPr lang="sr-Latn-RS" sz="28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1"/>
                </a:solidFill>
              </a:rPr>
              <a:t>Jezik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sredine</a:t>
            </a:r>
            <a:endParaRPr lang="sr-Latn-RS" sz="28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1"/>
                </a:solidFill>
              </a:rPr>
              <a:t>Bilingvalna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nastava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8602" y="1751168"/>
            <a:ext cx="32303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 b="1" dirty="0"/>
              <a:t>Dvojezičnost</a:t>
            </a:r>
            <a:br>
              <a:rPr lang="sr-Latn-RS" sz="3200" b="1" dirty="0"/>
            </a:br>
            <a:r>
              <a:rPr lang="sr-Latn-RS" sz="3200" b="1" dirty="0"/>
              <a:t>(Bilingvalnost)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32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DVOJEZIČNA NASTAVA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 smtClean="0"/>
              <a:t>U Srbiji od 2004. godine</a:t>
            </a:r>
          </a:p>
          <a:p>
            <a:r>
              <a:rPr lang="sr-Latn-RS" b="1" dirty="0" smtClean="0"/>
              <a:t>Trening za mozak</a:t>
            </a:r>
          </a:p>
          <a:p>
            <a:r>
              <a:rPr lang="sr-Latn-RS" b="1" dirty="0" smtClean="0"/>
              <a:t>Jačanje izvršnih funkcija </a:t>
            </a:r>
            <a:r>
              <a:rPr lang="sr-Latn-RS" b="1" dirty="0"/>
              <a:t>(fokus + </a:t>
            </a:r>
            <a:r>
              <a:rPr lang="sr-Latn-RS" b="1" dirty="0" smtClean="0"/>
              <a:t>multitasking)</a:t>
            </a:r>
          </a:p>
          <a:p>
            <a:r>
              <a:rPr lang="sr-Latn-RS" b="1" dirty="0" smtClean="0"/>
              <a:t>Kognitivna fleksibilnost</a:t>
            </a:r>
          </a:p>
          <a:p>
            <a:r>
              <a:rPr lang="sr-Latn-RS" b="1" dirty="0" smtClean="0"/>
              <a:t>Kognitivna rezerva</a:t>
            </a:r>
          </a:p>
          <a:p>
            <a:r>
              <a:rPr lang="sr-Latn-RS" b="1" dirty="0" smtClean="0"/>
              <a:t>Strukturne promene u mozgu</a:t>
            </a:r>
          </a:p>
          <a:p>
            <a:pPr marL="0" indent="0">
              <a:buNone/>
            </a:pPr>
            <a:endParaRPr lang="sr-Latn-RS" dirty="0" smtClean="0"/>
          </a:p>
        </p:txBody>
      </p:sp>
      <p:pic>
        <p:nvPicPr>
          <p:cNvPr id="4098" name="Picture 2" descr="Prava i obaveze nastavn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33" y="3063771"/>
            <a:ext cx="4124325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06450" y="4411799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/>
              <a:t>OBRAZOVANJE ZA BUDUĆNOST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920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 smtClean="0"/>
              <a:t>Pol Broka</a:t>
            </a:r>
            <a:br>
              <a:rPr lang="sr-Latn-RS" b="1" dirty="0" smtClean="0"/>
            </a:br>
            <a:r>
              <a:rPr lang="sr-Latn-RS" b="1" dirty="0" smtClean="0"/>
              <a:t>(</a:t>
            </a:r>
            <a:r>
              <a:rPr lang="en-US" b="1" dirty="0" smtClean="0"/>
              <a:t>1824–1880</a:t>
            </a:r>
            <a:r>
              <a:rPr lang="sr-Latn-RS" b="1" dirty="0" smtClean="0"/>
              <a:t>)</a:t>
            </a:r>
            <a:endParaRPr lang="en-US" b="1" dirty="0"/>
          </a:p>
        </p:txBody>
      </p:sp>
      <p:pic>
        <p:nvPicPr>
          <p:cNvPr id="4" name="Content Placeholder 3" descr="Biologija vere - IV de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55" y="2557463"/>
            <a:ext cx="5392396" cy="3168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Paul Broca – Vikiped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75" y="2564014"/>
            <a:ext cx="2659495" cy="353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0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???</a:t>
            </a:r>
            <a:endParaRPr lang="en-US" b="1" dirty="0"/>
          </a:p>
        </p:txBody>
      </p:sp>
      <p:pic>
        <p:nvPicPr>
          <p:cNvPr id="5122" name="Picture 2" descr="Poučna priča o različitim percepcijama: Šest slijepih ljudi i slon |  CRODEX.N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42" y="2557463"/>
            <a:ext cx="534871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6000" b="1" dirty="0" smtClean="0"/>
              <a:t>Hvala na pažnji!</a:t>
            </a:r>
            <a:endParaRPr lang="en-US" sz="6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Вавилонска кула (слика Бројгела) — Википедија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" r="3330"/>
          <a:stretch>
            <a:fillRect/>
          </a:stretch>
        </p:blipFill>
        <p:spPr bwMode="auto">
          <a:xfrm>
            <a:off x="2818682" y="999858"/>
            <a:ext cx="6554636" cy="5050564"/>
          </a:xfrm>
          <a:prstGeom prst="rect">
            <a:avLst/>
          </a:prstGeom>
          <a:solidFill>
            <a:schemeClr val="accent6"/>
          </a:solidFill>
        </p:spPr>
      </p:pic>
    </p:spTree>
    <p:extLst>
      <p:ext uri="{BB962C8B-B14F-4D97-AF65-F5344CB8AC3E}">
        <p14:creationId xmlns:p14="http://schemas.microsoft.com/office/powerpoint/2010/main" val="31282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 smtClean="0">
                <a:solidFill>
                  <a:schemeClr val="tx1"/>
                </a:solidFill>
              </a:rPr>
              <a:t>LINGVISTIKA</a:t>
            </a:r>
            <a:br>
              <a:rPr lang="sr-Latn-RS" b="1" dirty="0" smtClean="0">
                <a:solidFill>
                  <a:schemeClr val="tx1"/>
                </a:solidFill>
              </a:rPr>
            </a:br>
            <a:r>
              <a:rPr lang="sr-Latn-RS" b="1" dirty="0" smtClean="0">
                <a:solidFill>
                  <a:schemeClr val="tx1"/>
                </a:solidFill>
              </a:rPr>
              <a:t>- nauka o jeziku -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b="1" dirty="0" smtClean="0">
                <a:solidFill>
                  <a:schemeClr val="tx1"/>
                </a:solidFill>
              </a:rPr>
              <a:t>Mesopotamija</a:t>
            </a:r>
          </a:p>
          <a:p>
            <a:r>
              <a:rPr lang="sr-Latn-RS" b="1" dirty="0" smtClean="0">
                <a:solidFill>
                  <a:schemeClr val="tx1"/>
                </a:solidFill>
              </a:rPr>
              <a:t>Indija</a:t>
            </a:r>
          </a:p>
          <a:p>
            <a:r>
              <a:rPr lang="sr-Latn-RS" b="1" dirty="0" smtClean="0">
                <a:solidFill>
                  <a:schemeClr val="tx1"/>
                </a:solidFill>
              </a:rPr>
              <a:t>Kina</a:t>
            </a:r>
          </a:p>
          <a:p>
            <a:r>
              <a:rPr lang="sr-Latn-RS" b="1" dirty="0" smtClean="0">
                <a:solidFill>
                  <a:schemeClr val="tx1"/>
                </a:solidFill>
              </a:rPr>
              <a:t>Antička Grčka</a:t>
            </a:r>
          </a:p>
          <a:p>
            <a:r>
              <a:rPr lang="sr-Latn-RS" b="1" dirty="0" smtClean="0">
                <a:solidFill>
                  <a:schemeClr val="tx1"/>
                </a:solidFill>
              </a:rPr>
              <a:t>Srednji vek</a:t>
            </a:r>
          </a:p>
          <a:p>
            <a:r>
              <a:rPr lang="sr-Latn-RS" b="1" dirty="0" smtClean="0">
                <a:solidFill>
                  <a:schemeClr val="tx1"/>
                </a:solidFill>
              </a:rPr>
              <a:t>19.vek</a:t>
            </a:r>
          </a:p>
          <a:p>
            <a:r>
              <a:rPr lang="sr-Latn-RS" b="1" dirty="0" smtClean="0">
                <a:solidFill>
                  <a:schemeClr val="tx1"/>
                </a:solidFill>
              </a:rPr>
              <a:t>20. vek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3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chemeClr val="tx1"/>
                </a:solidFill>
              </a:rPr>
              <a:t>Vilhelm fon Humbolt</a:t>
            </a:r>
            <a:br>
              <a:rPr lang="sr-Latn-RS" b="1" dirty="0" smtClean="0">
                <a:solidFill>
                  <a:schemeClr val="tx1"/>
                </a:solidFill>
              </a:rPr>
            </a:br>
            <a:r>
              <a:rPr lang="sr-Latn-RS" b="1" dirty="0" smtClean="0">
                <a:solidFill>
                  <a:schemeClr val="tx1"/>
                </a:solidFill>
              </a:rPr>
              <a:t>(1767-1835)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2935" y="3429000"/>
            <a:ext cx="3362059" cy="1828800"/>
          </a:xfrm>
        </p:spPr>
        <p:txBody>
          <a:bodyPr/>
          <a:lstStyle/>
          <a:p>
            <a:r>
              <a:rPr lang="sr-Latn-RS" b="1" dirty="0" smtClean="0">
                <a:solidFill>
                  <a:schemeClr val="tx1"/>
                </a:solidFill>
              </a:rPr>
              <a:t>* energeia</a:t>
            </a:r>
          </a:p>
          <a:p>
            <a:r>
              <a:rPr lang="sr-Latn-RS" b="1" dirty="0" smtClean="0">
                <a:solidFill>
                  <a:schemeClr val="tx1"/>
                </a:solidFill>
              </a:rPr>
              <a:t>* jezik + mišljenje</a:t>
            </a:r>
          </a:p>
          <a:p>
            <a:r>
              <a:rPr lang="sr-Latn-RS" b="1" dirty="0" smtClean="0">
                <a:solidFill>
                  <a:schemeClr val="tx1"/>
                </a:solidFill>
              </a:rPr>
              <a:t>* Weltanschaung</a:t>
            </a:r>
          </a:p>
          <a:p>
            <a:endParaRPr lang="en-US" dirty="0"/>
          </a:p>
        </p:txBody>
      </p:sp>
      <p:pic>
        <p:nvPicPr>
          <p:cNvPr id="5" name="Picture Placeholder 4" descr="undefined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" b="80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792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chemeClr val="tx1"/>
                </a:solidFill>
              </a:rPr>
              <a:t>Ferdinand de Sosir</a:t>
            </a:r>
            <a:br>
              <a:rPr lang="sr-Latn-RS" b="1" dirty="0" smtClean="0">
                <a:solidFill>
                  <a:schemeClr val="tx1"/>
                </a:solidFill>
              </a:rPr>
            </a:br>
            <a:r>
              <a:rPr lang="sr-Latn-RS" b="1" dirty="0" smtClean="0">
                <a:solidFill>
                  <a:schemeClr val="tx1"/>
                </a:solidFill>
              </a:rPr>
              <a:t>(1857-1913)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</a:rPr>
              <a:t>jezička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delatnost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i="1" dirty="0" err="1">
                <a:solidFill>
                  <a:schemeClr val="tx1"/>
                </a:solidFill>
              </a:rPr>
              <a:t>langage</a:t>
            </a:r>
            <a:r>
              <a:rPr lang="en-US" b="1" dirty="0">
                <a:solidFill>
                  <a:schemeClr val="tx1"/>
                </a:solidFill>
              </a:rPr>
              <a:t>): </a:t>
            </a:r>
            <a:r>
              <a:rPr lang="en-US" b="1" dirty="0" err="1">
                <a:solidFill>
                  <a:schemeClr val="tx1"/>
                </a:solidFill>
              </a:rPr>
              <a:t>jezik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i="1" dirty="0">
                <a:solidFill>
                  <a:schemeClr val="tx1"/>
                </a:solidFill>
              </a:rPr>
              <a:t>langue</a:t>
            </a:r>
            <a:r>
              <a:rPr lang="en-US" b="1" dirty="0">
                <a:solidFill>
                  <a:schemeClr val="tx1"/>
                </a:solidFill>
              </a:rPr>
              <a:t>) - </a:t>
            </a:r>
            <a:r>
              <a:rPr lang="en-US" b="1" dirty="0" err="1">
                <a:solidFill>
                  <a:schemeClr val="tx1"/>
                </a:solidFill>
              </a:rPr>
              <a:t>govor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i="1" dirty="0" err="1">
                <a:solidFill>
                  <a:schemeClr val="tx1"/>
                </a:solidFill>
              </a:rPr>
              <a:t>parol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endParaRPr lang="sr-Latn-R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1"/>
                </a:solidFill>
              </a:rPr>
              <a:t>jezički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znak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b="1" dirty="0" err="1">
                <a:solidFill>
                  <a:schemeClr val="tx1"/>
                </a:solidFill>
              </a:rPr>
              <a:t>označitelj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i="1" dirty="0" err="1">
                <a:solidFill>
                  <a:schemeClr val="tx1"/>
                </a:solidFill>
              </a:rPr>
              <a:t>signifié</a:t>
            </a:r>
            <a:r>
              <a:rPr lang="en-US" b="1" dirty="0">
                <a:solidFill>
                  <a:schemeClr val="tx1"/>
                </a:solidFill>
              </a:rPr>
              <a:t>) – </a:t>
            </a:r>
            <a:r>
              <a:rPr lang="en-US" b="1" dirty="0" err="1" smtClean="0">
                <a:solidFill>
                  <a:schemeClr val="tx1"/>
                </a:solidFill>
              </a:rPr>
              <a:t>označen</a:t>
            </a:r>
            <a:r>
              <a:rPr lang="sr-Latn-RS" b="1" dirty="0" smtClean="0">
                <a:solidFill>
                  <a:schemeClr val="tx1"/>
                </a:solidFill>
              </a:rPr>
              <a:t>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b="1" i="1" dirty="0" err="1">
                <a:solidFill>
                  <a:schemeClr val="tx1"/>
                </a:solidFill>
              </a:rPr>
              <a:t>signifiant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endParaRPr lang="sr-Latn-R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>
                <a:solidFill>
                  <a:schemeClr val="tx1"/>
                </a:solidFill>
              </a:rPr>
              <a:t>j</a:t>
            </a:r>
            <a:r>
              <a:rPr lang="sr-Latn-RS" b="1" dirty="0" smtClean="0">
                <a:solidFill>
                  <a:schemeClr val="tx1"/>
                </a:solidFill>
              </a:rPr>
              <a:t>ezik = struktura</a:t>
            </a:r>
            <a:endParaRPr lang="en-US" b="1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r-Latn-R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Placeholder 4" descr="Ferdinand de Saussure - Wikipedija, prosta enciklopedija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r="163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0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chemeClr val="tx1"/>
                </a:solidFill>
              </a:rPr>
              <a:t>Noam Čomski</a:t>
            </a:r>
            <a:br>
              <a:rPr lang="sr-Latn-RS" b="1" dirty="0" smtClean="0">
                <a:solidFill>
                  <a:schemeClr val="tx1"/>
                </a:solidFill>
              </a:rPr>
            </a:br>
            <a:r>
              <a:rPr lang="sr-Latn-RS" b="1" dirty="0" smtClean="0">
                <a:solidFill>
                  <a:schemeClr val="tx1"/>
                </a:solidFill>
              </a:rPr>
              <a:t>(1928 - 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 smtClean="0">
                <a:solidFill>
                  <a:schemeClr val="tx1"/>
                </a:solidFill>
              </a:rPr>
              <a:t>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>
                <a:solidFill>
                  <a:schemeClr val="tx1"/>
                </a:solidFill>
              </a:rPr>
              <a:t>g</a:t>
            </a:r>
            <a:r>
              <a:rPr lang="sr-Latn-RS" b="1" dirty="0" smtClean="0">
                <a:solidFill>
                  <a:schemeClr val="tx1"/>
                </a:solidFill>
              </a:rPr>
              <a:t>enerativna gramatika 1955.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>
                <a:solidFill>
                  <a:schemeClr val="tx1"/>
                </a:solidFill>
              </a:rPr>
              <a:t>’’Sintaksičke strukture</a:t>
            </a:r>
            <a:r>
              <a:rPr lang="sr-Latn-RS" b="1" dirty="0" smtClean="0">
                <a:solidFill>
                  <a:schemeClr val="tx1"/>
                </a:solidFill>
              </a:rPr>
              <a:t>’’ 1957.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Picture Placeholder 5"/>
          <p:cNvSpPr txBox="1">
            <a:spLocks/>
          </p:cNvSpPr>
          <p:nvPr/>
        </p:nvSpPr>
        <p:spPr>
          <a:xfrm>
            <a:off x="8094831" y="1058025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sp>
      <p:pic>
        <p:nvPicPr>
          <p:cNvPr id="3076" name="Picture 4" descr="https://akademskaknjiga.com/wp-content/uploads/2019/01/%C4%8Domski-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r="525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1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chemeClr val="tx1"/>
                </a:solidFill>
              </a:rPr>
              <a:t>Dejvid Kristal</a:t>
            </a:r>
            <a:br>
              <a:rPr lang="sr-Latn-RS" b="1" dirty="0" smtClean="0">
                <a:solidFill>
                  <a:schemeClr val="tx1"/>
                </a:solidFill>
              </a:rPr>
            </a:br>
            <a:r>
              <a:rPr lang="sr-Latn-RS" b="1" dirty="0" smtClean="0">
                <a:solidFill>
                  <a:schemeClr val="tx1"/>
                </a:solidFill>
              </a:rPr>
              <a:t>(1941-)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 smtClean="0">
                <a:solidFill>
                  <a:schemeClr val="tx1"/>
                </a:solidFill>
              </a:rPr>
              <a:t>Psiholingvistika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dirty="0" smtClean="0">
                <a:solidFill>
                  <a:schemeClr val="tx1"/>
                </a:solidFill>
              </a:rPr>
              <a:t>Usvajanje jezika kod dece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Placeholder 4" descr="Дејвид Кристал — Википедија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7" r="1704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5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b="1" dirty="0" smtClean="0">
                <a:solidFill>
                  <a:schemeClr val="tx1"/>
                </a:solidFill>
              </a:rPr>
              <a:t>Dvojezičnost</a:t>
            </a:r>
            <a:br>
              <a:rPr lang="sr-Latn-RS" sz="3600" b="1" dirty="0" smtClean="0">
                <a:solidFill>
                  <a:schemeClr val="tx1"/>
                </a:solidFill>
              </a:rPr>
            </a:br>
            <a:r>
              <a:rPr lang="sr-Latn-RS" sz="3600" b="1" dirty="0" smtClean="0">
                <a:solidFill>
                  <a:schemeClr val="tx1"/>
                </a:solidFill>
              </a:rPr>
              <a:t>(Bilingvalnost)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</a:rPr>
              <a:t>Sposobnost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upotrebe</a:t>
            </a:r>
            <a:endParaRPr lang="sr-Latn-RS" sz="3200" b="1" dirty="0" smtClean="0">
              <a:solidFill>
                <a:schemeClr val="tx1"/>
              </a:solidFill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</a:rPr>
              <a:t>Funkcionalnost</a:t>
            </a:r>
            <a:r>
              <a:rPr lang="en-US" sz="3200" b="1" dirty="0">
                <a:solidFill>
                  <a:schemeClr val="tx1"/>
                </a:solidFill>
              </a:rPr>
              <a:t>, ne </a:t>
            </a:r>
            <a:r>
              <a:rPr lang="en-US" sz="3200" b="1" dirty="0" err="1" smtClean="0">
                <a:solidFill>
                  <a:schemeClr val="tx1"/>
                </a:solidFill>
              </a:rPr>
              <a:t>savršenstvo</a:t>
            </a:r>
            <a:endParaRPr lang="sr-Latn-RS" sz="3200" b="1" dirty="0" smtClean="0">
              <a:solidFill>
                <a:schemeClr val="tx1"/>
              </a:solidFill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</a:rPr>
              <a:t>Kritika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strogih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definicija</a:t>
            </a: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b="1" dirty="0" err="1">
                <a:solidFill>
                  <a:schemeClr val="tx1"/>
                </a:solidFill>
              </a:rPr>
              <a:t>Korišćenje</a:t>
            </a:r>
            <a:r>
              <a:rPr lang="en-US" sz="3200" b="1" dirty="0">
                <a:solidFill>
                  <a:schemeClr val="tx1"/>
                </a:solidFill>
              </a:rPr>
              <a:t> u </a:t>
            </a:r>
            <a:r>
              <a:rPr lang="en-US" sz="3200" b="1" dirty="0" err="1" smtClean="0">
                <a:solidFill>
                  <a:schemeClr val="tx1"/>
                </a:solidFill>
              </a:rPr>
              <a:t>kontekstu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948157"/>
            <a:ext cx="3718455" cy="1521312"/>
          </a:xfrm>
        </p:spPr>
        <p:txBody>
          <a:bodyPr>
            <a:normAutofit/>
          </a:bodyPr>
          <a:lstStyle/>
          <a:p>
            <a:r>
              <a:rPr lang="sr-Latn-RS" sz="2000" b="1" dirty="0"/>
              <a:t>Dejvid Kristal</a:t>
            </a:r>
            <a:br>
              <a:rPr lang="sr-Latn-RS" sz="2000" b="1" dirty="0"/>
            </a:br>
            <a:r>
              <a:rPr lang="sr-Latn-RS" sz="2000" b="1" dirty="0"/>
              <a:t>’’Enciklopedijski rečnik moderne lingvistike’’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0516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941" y="1341689"/>
            <a:ext cx="6241816" cy="1366811"/>
          </a:xfrm>
        </p:spPr>
        <p:txBody>
          <a:bodyPr/>
          <a:lstStyle/>
          <a:p>
            <a:r>
              <a:rPr lang="sr-Latn-RS" b="1" dirty="0" smtClean="0">
                <a:solidFill>
                  <a:schemeClr val="tx1"/>
                </a:solidFill>
              </a:rPr>
              <a:t>Ranko Bugarski</a:t>
            </a:r>
            <a:br>
              <a:rPr lang="sr-Latn-RS" b="1" dirty="0" smtClean="0">
                <a:solidFill>
                  <a:schemeClr val="tx1"/>
                </a:solidFill>
              </a:rPr>
            </a:br>
            <a:r>
              <a:rPr lang="sr-Latn-RS" b="1" dirty="0" smtClean="0">
                <a:solidFill>
                  <a:schemeClr val="tx1"/>
                </a:solidFill>
              </a:rPr>
              <a:t>(1933-2024)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2312" y="2836688"/>
            <a:ext cx="6429998" cy="2979912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</a:rPr>
              <a:t>suosnivač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Društva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za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primenjenu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lingvistiku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Jugoslavije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sr-Latn-R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</a:rPr>
              <a:t>prvi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predsednik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Saveza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društava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za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primenjenu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lingvistiku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Jugoslavije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sr-Latn-RS" b="1" dirty="0" smtClean="0">
                <a:solidFill>
                  <a:schemeClr val="tx1"/>
                </a:solidFill>
              </a:rPr>
              <a:t>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</a:rPr>
              <a:t>potpredsednik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Međunarodnog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društva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za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primenjenu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lingvistiku</a:t>
            </a:r>
            <a:endParaRPr lang="sr-Latn-R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</a:rPr>
              <a:t>predsednik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Evropskog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lingvističkog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društva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sr-Latn-R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</a:rPr>
              <a:t>pridruženi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član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Istraživačkog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centra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za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multilingvizam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sr-Latn-R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</a:rPr>
              <a:t>stručnjak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Saveta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Evrope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za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regionalne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manjinske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jezike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sr-Latn-R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</a:rPr>
              <a:t>član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Evropske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akademije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nauka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umetnosti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Placeholder 4" descr="https://upload.wikimedia.org/wikipedia/commons/thumb/4/40/Ranko_Bugarski.JPG/250px-Ranko_Bugarski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 r="1240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58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10417</TotalTime>
  <Words>244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Times New Roman</vt:lpstr>
      <vt:lpstr>Organic</vt:lpstr>
      <vt:lpstr>LINGVISTIČKI ASPEKTI DVOJEZIČNE NASTAVE</vt:lpstr>
      <vt:lpstr>PowerPoint Presentation</vt:lpstr>
      <vt:lpstr>LINGVISTIKA - nauka o jeziku -</vt:lpstr>
      <vt:lpstr>Vilhelm fon Humbolt (1767-1835)</vt:lpstr>
      <vt:lpstr>Ferdinand de Sosir (1857-1913)</vt:lpstr>
      <vt:lpstr>Noam Čomski (1928 - )</vt:lpstr>
      <vt:lpstr>Dejvid Kristal (1941-)</vt:lpstr>
      <vt:lpstr>Dvojezičnost (Bilingvalnost)</vt:lpstr>
      <vt:lpstr>Ranko Bugarski (1933-2024)</vt:lpstr>
      <vt:lpstr>’’Jezik i kultura’’, 2005.</vt:lpstr>
      <vt:lpstr> </vt:lpstr>
      <vt:lpstr>DVOJEZIČNA NASTAVA</vt:lpstr>
      <vt:lpstr>Pol Broka (1824–1880)</vt:lpstr>
      <vt:lpstr>???</vt:lpstr>
      <vt:lpstr>Hvala na pažnji!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LINGVISTIČKI ASPEKTI DVOJEZIČNE NASTAVE</dc:title>
  <dc:creator>Windows User</dc:creator>
  <cp:lastModifiedBy>Windows User</cp:lastModifiedBy>
  <cp:revision>24</cp:revision>
  <dcterms:created xsi:type="dcterms:W3CDTF">2026-05-04T19:49:03Z</dcterms:created>
  <dcterms:modified xsi:type="dcterms:W3CDTF">2026-05-12T21:35:35Z</dcterms:modified>
</cp:coreProperties>
</file>